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notesMasterIdLst>
    <p:notesMasterId r:id="rId104"/>
  </p:notesMasterIdLst>
  <p:sldIdLst>
    <p:sldId id="256" r:id="rId2"/>
    <p:sldId id="260" r:id="rId3"/>
    <p:sldId id="258" r:id="rId4"/>
    <p:sldId id="259" r:id="rId5"/>
    <p:sldId id="262" r:id="rId6"/>
    <p:sldId id="264" r:id="rId7"/>
    <p:sldId id="263" r:id="rId8"/>
    <p:sldId id="265" r:id="rId9"/>
    <p:sldId id="266" r:id="rId10"/>
    <p:sldId id="267" r:id="rId11"/>
    <p:sldId id="268" r:id="rId12"/>
    <p:sldId id="270" r:id="rId13"/>
    <p:sldId id="269" r:id="rId14"/>
    <p:sldId id="271" r:id="rId15"/>
    <p:sldId id="272" r:id="rId16"/>
    <p:sldId id="273" r:id="rId17"/>
    <p:sldId id="261" r:id="rId18"/>
    <p:sldId id="274" r:id="rId19"/>
    <p:sldId id="357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58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60" r:id="rId54"/>
    <p:sldId id="309" r:id="rId55"/>
    <p:sldId id="310" r:id="rId56"/>
    <p:sldId id="311" r:id="rId57"/>
    <p:sldId id="359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51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2" r:id="rId98"/>
    <p:sldId id="353" r:id="rId99"/>
    <p:sldId id="354" r:id="rId100"/>
    <p:sldId id="355" r:id="rId101"/>
    <p:sldId id="356" r:id="rId102"/>
    <p:sldId id="361" r:id="rId10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283" autoAdjust="0"/>
  </p:normalViewPr>
  <p:slideViewPr>
    <p:cSldViewPr snapToGrid="0">
      <p:cViewPr varScale="1">
        <p:scale>
          <a:sx n="65" d="100"/>
          <a:sy n="65" d="100"/>
        </p:scale>
        <p:origin x="112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E81FEC-5B98-4517-8C78-2EA1D8C58148}" type="datetimeFigureOut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4007D8-8D3E-4498-9620-275F75AEFF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105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CNN</a:t>
            </a:r>
            <a:r>
              <a:rPr lang="ko-KR" altLang="en-US" dirty="0"/>
              <a:t>은 완전연결계층에 </a:t>
            </a:r>
            <a:r>
              <a:rPr lang="ko-KR" altLang="en-US" dirty="0" err="1"/>
              <a:t>합성곱</a:t>
            </a:r>
            <a:r>
              <a:rPr lang="ko-KR" altLang="en-US" dirty="0"/>
              <a:t> 계층과 </a:t>
            </a:r>
            <a:r>
              <a:rPr lang="ko-KR" altLang="en-US" dirty="0" err="1"/>
              <a:t>풀링</a:t>
            </a:r>
            <a:r>
              <a:rPr lang="ko-KR" altLang="en-US" dirty="0"/>
              <a:t> 계층이 추가된 것이라고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007D8-8D3E-4498-9620-275F75AEFF2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322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여러 특징을 더 뽑아낼 수 있게 </a:t>
            </a:r>
            <a:r>
              <a:rPr lang="en-US" altLang="ko-KR" dirty="0"/>
              <a:t>c</a:t>
            </a:r>
            <a:r>
              <a:rPr lang="ko-KR" altLang="en-US" dirty="0"/>
              <a:t>개의 커널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007D8-8D3E-4498-9620-275F75AEFF2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520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이후 </a:t>
            </a:r>
            <a:r>
              <a:rPr lang="ko-KR" altLang="en-US" dirty="0" err="1"/>
              <a:t>풀링을</a:t>
            </a:r>
            <a:r>
              <a:rPr lang="ko-KR" altLang="en-US" dirty="0"/>
              <a:t> 거치게 되는 데 주로 맥스 </a:t>
            </a:r>
            <a:r>
              <a:rPr lang="ko-KR" altLang="en-US" dirty="0" err="1"/>
              <a:t>풀링</a:t>
            </a:r>
            <a:r>
              <a:rPr lang="ko-KR" altLang="en-US" dirty="0"/>
              <a:t> 이용 어떤 패턴이나 개념의 존재 여부를 인코딩하는 경향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007D8-8D3E-4498-9620-275F75AEFF2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37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후 </a:t>
            </a:r>
            <a:r>
              <a:rPr lang="ko-KR" altLang="en-US" dirty="0" err="1"/>
              <a:t>합성곱과</a:t>
            </a:r>
            <a:r>
              <a:rPr lang="ko-KR" altLang="en-US" dirty="0"/>
              <a:t> </a:t>
            </a:r>
            <a:r>
              <a:rPr lang="ko-KR" altLang="en-US" dirty="0" err="1"/>
              <a:t>풀링은</a:t>
            </a:r>
            <a:r>
              <a:rPr lang="ko-KR" altLang="en-US" dirty="0"/>
              <a:t> 몇 번의 반복의 과정을 거친 후 우리가 아는 신경망으로 가게 되는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007D8-8D3E-4498-9620-275F75AEFF2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866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overfitting</a:t>
            </a:r>
            <a:r>
              <a:rPr lang="ko-KR" altLang="en-US" dirty="0"/>
              <a:t>은 학습 데이터에 대해 과하게 학습하여 실제 데이터에 대한 오차가 증가하는 현상이다</a:t>
            </a:r>
            <a:r>
              <a:rPr lang="en-US" altLang="ko-KR" dirty="0"/>
              <a:t>. </a:t>
            </a: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노란색 고양이를 보며 고양이의 특성을 학습한 사람이 검은색이나 흰색 고양이를 보고는 그것을 고양이라고 인식하지 못 하는 현상이 </a:t>
            </a:r>
            <a:r>
              <a:rPr lang="en-US" altLang="ko-KR" dirty="0"/>
              <a:t>overfitting</a:t>
            </a:r>
            <a:r>
              <a:rPr lang="ko-KR" altLang="en-US" dirty="0"/>
              <a:t>과 유사한 경우 그래프 같은 현상 발생 가능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007D8-8D3E-4498-9620-275F75AEFF2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0000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007D8-8D3E-4498-9620-275F75AEFF2E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972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완전연결</a:t>
            </a:r>
            <a:r>
              <a:rPr lang="ko-KR" altLang="en-US" dirty="0"/>
              <a:t> 계층은 데이터의 형상이 무시된다는 단점이 있음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이미지 통상 세로 가로 채널</a:t>
            </a:r>
            <a:r>
              <a:rPr lang="en-US" altLang="ko-KR" dirty="0"/>
              <a:t>(</a:t>
            </a:r>
            <a:r>
              <a:rPr lang="ko-KR" altLang="en-US" dirty="0"/>
              <a:t>색상</a:t>
            </a:r>
            <a:r>
              <a:rPr lang="en-US" altLang="ko-KR" dirty="0"/>
              <a:t>)</a:t>
            </a:r>
            <a:r>
              <a:rPr lang="ko-KR" altLang="en-US" dirty="0"/>
              <a:t>이렇게 </a:t>
            </a:r>
            <a:r>
              <a:rPr lang="en-US" altLang="ko-KR" dirty="0"/>
              <a:t>3</a:t>
            </a:r>
            <a:r>
              <a:rPr lang="ko-KR" altLang="en-US" dirty="0"/>
              <a:t>차원 데이터이나 </a:t>
            </a:r>
            <a:r>
              <a:rPr lang="ko-KR" altLang="en-US" dirty="0" err="1"/>
              <a:t>완전연결</a:t>
            </a:r>
            <a:r>
              <a:rPr lang="ko-KR" altLang="en-US" dirty="0"/>
              <a:t> 계층은 </a:t>
            </a:r>
            <a:r>
              <a:rPr lang="en-US" altLang="ko-KR" dirty="0"/>
              <a:t>1</a:t>
            </a:r>
            <a:r>
              <a:rPr lang="ko-KR" altLang="en-US" dirty="0"/>
              <a:t>차원 데이터로 평탄화 필요 </a:t>
            </a:r>
            <a:r>
              <a:rPr lang="en-US" altLang="ko-KR" dirty="0"/>
              <a:t>-&gt;</a:t>
            </a:r>
            <a:r>
              <a:rPr lang="ko-KR" altLang="en-US" dirty="0"/>
              <a:t>형상이 무시됨 그러나 </a:t>
            </a:r>
            <a:r>
              <a:rPr lang="ko-KR" altLang="en-US" dirty="0" err="1"/>
              <a:t>합성곱</a:t>
            </a:r>
            <a:r>
              <a:rPr lang="ko-KR" altLang="en-US" dirty="0"/>
              <a:t> 계층은 형상이 유지 </a:t>
            </a:r>
            <a:r>
              <a:rPr lang="en-US" altLang="ko-KR" dirty="0"/>
              <a:t>-&gt;CNN</a:t>
            </a:r>
            <a:r>
              <a:rPr lang="ko-KR" altLang="en-US" dirty="0"/>
              <a:t>이미지처럼 형상을 가진 데이터 제대로 </a:t>
            </a:r>
            <a:r>
              <a:rPr lang="ko-KR" altLang="en-US" dirty="0" err="1"/>
              <a:t>이해가능성</a:t>
            </a:r>
            <a:r>
              <a:rPr lang="ko-KR" altLang="en-US" dirty="0"/>
              <a:t> 있음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007D8-8D3E-4498-9620-275F75AEFF2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971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이미지를 필터</a:t>
            </a:r>
            <a:r>
              <a:rPr lang="en-US" altLang="ko-KR" dirty="0"/>
              <a:t>(</a:t>
            </a:r>
            <a:r>
              <a:rPr lang="ko-KR" altLang="en-US" dirty="0"/>
              <a:t>커널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ko-KR" altLang="en-US" dirty="0" err="1"/>
              <a:t>합성곱을</a:t>
            </a:r>
            <a:r>
              <a:rPr lang="ko-KR" altLang="en-US" dirty="0"/>
              <a:t> 실현 그림은 패딩을 사용하지 않고 </a:t>
            </a:r>
            <a:r>
              <a:rPr lang="ko-KR" altLang="en-US" dirty="0" err="1"/>
              <a:t>스트라이드가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인 그림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007D8-8D3E-4498-9620-275F75AEFF2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497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 err="1"/>
              <a:t>합성곱</a:t>
            </a:r>
            <a:r>
              <a:rPr lang="ko-KR" altLang="en-US" dirty="0"/>
              <a:t> 연산은 단일 곱셈 </a:t>
            </a:r>
            <a:r>
              <a:rPr lang="ko-KR" altLang="en-US" dirty="0" err="1"/>
              <a:t>누산</a:t>
            </a:r>
            <a:r>
              <a:rPr lang="en-US" altLang="ko-KR" dirty="0"/>
              <a:t>),</a:t>
            </a:r>
            <a:r>
              <a:rPr lang="ko-KR" altLang="en-US" dirty="0"/>
              <a:t> 패딩은 원하는 정수로 설정할 수 있습니다</a:t>
            </a:r>
            <a:r>
              <a:rPr lang="en-US" altLang="ko-KR" dirty="0"/>
              <a:t>. </a:t>
            </a:r>
            <a:r>
              <a:rPr lang="ko-KR" altLang="en-US" dirty="0"/>
              <a:t>패딩은 출력 크기를 조정할 목적으로 사용합니다</a:t>
            </a:r>
            <a:r>
              <a:rPr lang="en-US" altLang="ko-KR" dirty="0"/>
              <a:t>. </a:t>
            </a:r>
            <a:r>
              <a:rPr lang="ko-KR" altLang="en-US" dirty="0" err="1"/>
              <a:t>합성곱</a:t>
            </a:r>
            <a:r>
              <a:rPr lang="ko-KR" altLang="en-US" dirty="0"/>
              <a:t> 연산을 패딩없이 수행하게 되면 입력</a:t>
            </a:r>
            <a:r>
              <a:rPr lang="ko-KR" altLang="en-US" baseline="0" dirty="0"/>
              <a:t> 크기에 비해 </a:t>
            </a:r>
            <a:r>
              <a:rPr lang="ko-KR" altLang="en-US" baseline="0" dirty="0" err="1"/>
              <a:t>출력크기가</a:t>
            </a:r>
            <a:r>
              <a:rPr lang="ko-KR" altLang="en-US" baseline="0" dirty="0"/>
              <a:t> 계속 줄어들게 되는 데 이는 </a:t>
            </a:r>
            <a:r>
              <a:rPr lang="ko-KR" altLang="en-US" baseline="0" dirty="0" err="1"/>
              <a:t>합성곱</a:t>
            </a:r>
            <a:r>
              <a:rPr lang="ko-KR" altLang="en-US" baseline="0" dirty="0"/>
              <a:t> 연산을 </a:t>
            </a:r>
            <a:r>
              <a:rPr lang="ko-KR" altLang="en-US" baseline="0" dirty="0" err="1"/>
              <a:t>되풀이하는심층신경망에서</a:t>
            </a:r>
            <a:r>
              <a:rPr lang="ko-KR" altLang="en-US" baseline="0" dirty="0"/>
              <a:t> 문제가 될 수 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이를 방지하고자 패딩을 사용</a:t>
            </a:r>
            <a:endParaRPr lang="en-US" altLang="ko-KR" baseline="0" dirty="0"/>
          </a:p>
          <a:p>
            <a:r>
              <a:rPr lang="en-US" altLang="ko-KR" baseline="0" dirty="0"/>
              <a:t>(</a:t>
            </a:r>
            <a:r>
              <a:rPr lang="ko-KR" altLang="en-US" baseline="0" dirty="0" err="1"/>
              <a:t>출력크기를</a:t>
            </a:r>
            <a:r>
              <a:rPr lang="ko-KR" altLang="en-US" baseline="0" dirty="0"/>
              <a:t> 예측하는 공식은 </a:t>
            </a:r>
            <a:r>
              <a:rPr lang="ko-KR" altLang="en-US" baseline="0" dirty="0" err="1"/>
              <a:t>스트라이드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설명후</a:t>
            </a:r>
            <a:r>
              <a:rPr lang="en-US" altLang="ko-KR" baseline="0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007D8-8D3E-4498-9620-275F75AEFF2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825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스트라이드가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인</a:t>
            </a:r>
            <a:r>
              <a:rPr lang="ko-KR" altLang="en-US" baseline="0" dirty="0"/>
              <a:t> 경우는 </a:t>
            </a:r>
            <a:r>
              <a:rPr lang="en-US" altLang="ko-KR" baseline="0" dirty="0"/>
              <a:t>1</a:t>
            </a:r>
            <a:r>
              <a:rPr lang="ko-KR" altLang="en-US" baseline="0" dirty="0"/>
              <a:t>칸씩 이동하지만 </a:t>
            </a:r>
            <a:r>
              <a:rPr lang="en-US" altLang="ko-KR" baseline="0" dirty="0"/>
              <a:t>2</a:t>
            </a:r>
            <a:r>
              <a:rPr lang="ko-KR" altLang="en-US" baseline="0" dirty="0"/>
              <a:t>인 경우는 </a:t>
            </a:r>
            <a:r>
              <a:rPr lang="en-US" altLang="ko-KR" baseline="0" dirty="0"/>
              <a:t>2</a:t>
            </a:r>
            <a:r>
              <a:rPr lang="ko-KR" altLang="en-US" baseline="0" dirty="0"/>
              <a:t>칸씩 이동 </a:t>
            </a:r>
            <a:r>
              <a:rPr lang="ko-KR" altLang="en-US" baseline="0" dirty="0" err="1"/>
              <a:t>스트라이드가</a:t>
            </a:r>
            <a:r>
              <a:rPr lang="ko-KR" altLang="en-US" baseline="0" dirty="0"/>
              <a:t> </a:t>
            </a:r>
            <a:r>
              <a:rPr lang="en-US" altLang="ko-KR" baseline="0" dirty="0"/>
              <a:t>n(</a:t>
            </a:r>
            <a:r>
              <a:rPr lang="ko-KR" altLang="en-US" baseline="0" dirty="0"/>
              <a:t>양의 정수</a:t>
            </a:r>
            <a:r>
              <a:rPr lang="en-US" altLang="ko-KR" baseline="0" dirty="0"/>
              <a:t>)</a:t>
            </a:r>
            <a:r>
              <a:rPr lang="ko-KR" altLang="en-US" baseline="0" dirty="0"/>
              <a:t>인 경우 </a:t>
            </a:r>
            <a:r>
              <a:rPr lang="en-US" altLang="ko-KR" baseline="0" dirty="0"/>
              <a:t>n</a:t>
            </a:r>
            <a:r>
              <a:rPr lang="ko-KR" altLang="en-US" baseline="0" dirty="0"/>
              <a:t>칸씩 이동합니다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007D8-8D3E-4498-9620-275F75AEFF2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534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</a:t>
            </a:r>
            <a:r>
              <a:rPr lang="ko-KR" altLang="en-US" dirty="0" err="1"/>
              <a:t>연산후</a:t>
            </a:r>
            <a:r>
              <a:rPr lang="ko-KR" altLang="en-US" dirty="0"/>
              <a:t> 출력되는 크기 구하는 공식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007D8-8D3E-4498-9620-275F75AEFF2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147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 같은 경우 보통 여러 개의 채널을 가질 수 밖에 없음 </a:t>
            </a:r>
            <a:r>
              <a:rPr lang="en-US" altLang="ko-KR" dirty="0"/>
              <a:t>ex)</a:t>
            </a:r>
            <a:r>
              <a:rPr lang="en-US" altLang="ko-KR" dirty="0" err="1"/>
              <a:t>mnist</a:t>
            </a:r>
            <a:r>
              <a:rPr lang="en-US" altLang="ko-KR" baseline="0" dirty="0"/>
              <a:t> </a:t>
            </a:r>
            <a:r>
              <a:rPr lang="ko-KR" altLang="en-US" baseline="0" dirty="0"/>
              <a:t>단순한 </a:t>
            </a:r>
            <a:r>
              <a:rPr lang="en-US" altLang="ko-KR" baseline="0" dirty="0"/>
              <a:t>28*28</a:t>
            </a:r>
            <a:r>
              <a:rPr lang="ko-KR" altLang="en-US" baseline="0" dirty="0"/>
              <a:t>이지만</a:t>
            </a:r>
            <a:r>
              <a:rPr lang="en-US" altLang="ko-KR" baseline="0" dirty="0"/>
              <a:t>(28,28,1)</a:t>
            </a:r>
            <a:r>
              <a:rPr lang="ko-KR" altLang="en-US" baseline="0" dirty="0"/>
              <a:t> 색이 있을 경우 </a:t>
            </a:r>
            <a:r>
              <a:rPr lang="en-US" altLang="ko-KR" baseline="0" dirty="0" err="1"/>
              <a:t>rgb</a:t>
            </a:r>
            <a:r>
              <a:rPr lang="ko-KR" altLang="en-US" baseline="0" dirty="0"/>
              <a:t>에 의해 </a:t>
            </a:r>
            <a:r>
              <a:rPr lang="en-US" altLang="ko-KR" baseline="0" dirty="0"/>
              <a:t>(28,28,3)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007D8-8D3E-4498-9620-275F75AEFF2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242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구동되는 그림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007D8-8D3E-4498-9620-275F75AEFF2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925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위에 사진에서 보이는 대로 </a:t>
            </a:r>
            <a:r>
              <a:rPr lang="ko-KR" altLang="en-US" dirty="0" err="1"/>
              <a:t>합성곱</a:t>
            </a:r>
            <a:r>
              <a:rPr lang="ko-KR" altLang="en-US" dirty="0"/>
              <a:t> </a:t>
            </a:r>
            <a:r>
              <a:rPr lang="ko-KR" altLang="en-US" dirty="0" err="1"/>
              <a:t>진행시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개의 출력데이터가 나오게 됨</a:t>
            </a:r>
            <a:r>
              <a:rPr lang="en-US" altLang="ko-KR" dirty="0"/>
              <a:t>(</a:t>
            </a:r>
            <a:r>
              <a:rPr lang="ko-KR" altLang="en-US" dirty="0"/>
              <a:t>즉 채널이 한 개인 특징 맵 하나의 특성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007D8-8D3E-4498-9620-275F75AEFF2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664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945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408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DC088-0B6A-4848-A132-1D038C9638BF}" type="datetimeFigureOut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C9FFC-2569-48F1-BDB2-F9AFD30EA1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93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1/8/2021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823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58" r:id="rId2"/>
    <p:sldLayoutId id="2147483765" r:id="rId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tykimos.github.io/2017/06/10/CNN_Data_Augmentation/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tutorials/keras/overfit_and_underfit?hl=ko" TargetMode="External"/><Relationship Id="rId2" Type="http://schemas.openxmlformats.org/officeDocument/2006/relationships/hyperlink" Target="https://www.researchgate.net/figure/Artificial-neural-network-architecture-ANN-i-h-1-h-2-h-n-o_fig1_321259051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ikidocs.net/64066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gi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604552" y="871758"/>
            <a:ext cx="5825448" cy="3871143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HY울릉도M" panose="02030600000101010101" pitchFamily="18" charset="-127"/>
                <a:ea typeface="HY울릉도M" panose="02030600000101010101" pitchFamily="18" charset="-127"/>
              </a:rPr>
              <a:t>5</a:t>
            </a:r>
            <a:r>
              <a:rPr lang="ko-KR" altLang="en-US" b="1" dirty="0">
                <a:latin typeface="HY울릉도M" panose="02030600000101010101" pitchFamily="18" charset="-127"/>
                <a:ea typeface="HY울릉도M" panose="02030600000101010101" pitchFamily="18" charset="-127"/>
              </a:rPr>
              <a:t>장 컴퓨터 비전을 위한</a:t>
            </a:r>
            <a:br>
              <a:rPr lang="en-US" altLang="ko-KR" b="1" dirty="0">
                <a:latin typeface="HY울릉도M" panose="02030600000101010101" pitchFamily="18" charset="-127"/>
                <a:ea typeface="HY울릉도M" panose="02030600000101010101" pitchFamily="18" charset="-127"/>
              </a:rPr>
            </a:br>
            <a:r>
              <a:rPr lang="ko-KR" altLang="en-US" b="1" dirty="0">
                <a:latin typeface="HY울릉도M" panose="02030600000101010101" pitchFamily="18" charset="-127"/>
                <a:ea typeface="HY울릉도M" panose="02030600000101010101" pitchFamily="18" charset="-127"/>
              </a:rPr>
              <a:t>딥러닝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67"/>
          <a:stretch/>
        </p:blipFill>
        <p:spPr>
          <a:xfrm>
            <a:off x="1" y="10"/>
            <a:ext cx="487679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10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wikidocs.net/images/page/64066/conv16_fin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912" y="1092200"/>
            <a:ext cx="8890000" cy="34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71650" y="4795017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다차원 입력 데이터</a:t>
            </a:r>
          </a:p>
        </p:txBody>
      </p:sp>
      <p:sp>
        <p:nvSpPr>
          <p:cNvPr id="4" name="TextBox 3"/>
          <p:cNvSpPr txBox="1"/>
          <p:nvPr/>
        </p:nvSpPr>
        <p:spPr>
          <a:xfrm rot="10800000" flipV="1">
            <a:off x="5769013" y="4788932"/>
            <a:ext cx="904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필터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52972" y="4788933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    출력 데이터</a:t>
            </a:r>
          </a:p>
        </p:txBody>
      </p:sp>
    </p:spTree>
    <p:extLst>
      <p:ext uri="{BB962C8B-B14F-4D97-AF65-F5344CB8AC3E}">
        <p14:creationId xmlns:p14="http://schemas.microsoft.com/office/powerpoint/2010/main" val="22083259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B3F5770-DD22-4F35-9E7A-08FD377C6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b="1" dirty="0" err="1"/>
              <a:t>오차값</a:t>
            </a:r>
            <a:br>
              <a:rPr lang="en-US" altLang="ko-KR" b="1" dirty="0"/>
            </a:br>
            <a:br>
              <a:rPr lang="en-US" altLang="ko-KR" b="1" dirty="0"/>
            </a:br>
            <a:br>
              <a:rPr lang="en-US" altLang="ko-KR" b="1" dirty="0"/>
            </a:br>
            <a:r>
              <a:rPr lang="ko-KR" altLang="en-US" sz="3200" b="1" dirty="0">
                <a:solidFill>
                  <a:srgbClr val="FF0000"/>
                </a:solidFill>
              </a:rPr>
              <a:t>효율 </a:t>
            </a:r>
            <a:r>
              <a:rPr lang="en-US" altLang="ko-KR" sz="3200" b="1" dirty="0">
                <a:solidFill>
                  <a:srgbClr val="FF0000"/>
                </a:solidFill>
              </a:rPr>
              <a:t>x </a:t>
            </a:r>
            <a:br>
              <a:rPr lang="en-US" altLang="ko-KR" sz="3200" b="1" dirty="0">
                <a:solidFill>
                  <a:srgbClr val="FF0000"/>
                </a:solidFill>
              </a:rPr>
            </a:br>
            <a:br>
              <a:rPr lang="en-US" altLang="ko-KR" sz="3200" b="1" dirty="0">
                <a:solidFill>
                  <a:srgbClr val="FF0000"/>
                </a:solidFill>
              </a:rPr>
            </a:br>
            <a:r>
              <a:rPr lang="ko-KR" altLang="en-US" sz="3200" b="1" dirty="0">
                <a:solidFill>
                  <a:srgbClr val="FF0000"/>
                </a:solidFill>
              </a:rPr>
              <a:t>데이터 처리속도 약 </a:t>
            </a:r>
            <a:r>
              <a:rPr lang="en-US" altLang="ko-KR" sz="3200" b="1" dirty="0">
                <a:solidFill>
                  <a:srgbClr val="FF0000"/>
                </a:solidFill>
              </a:rPr>
              <a:t>2</a:t>
            </a:r>
            <a:r>
              <a:rPr lang="ko-KR" altLang="en-US" sz="3200" b="1" dirty="0">
                <a:solidFill>
                  <a:srgbClr val="FF0000"/>
                </a:solidFill>
              </a:rPr>
              <a:t>배</a:t>
            </a:r>
            <a:r>
              <a:rPr lang="en-US" altLang="ko-KR" sz="3200" b="1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F7365F3-AE67-4441-A95D-8F42C0F5C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164574"/>
            <a:ext cx="7353299" cy="452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2462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8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" name="Rectangle 10">
            <a:extLst>
              <a:ext uri="{FF2B5EF4-FFF2-40B4-BE49-F238E27FC236}">
                <a16:creationId xmlns:a16="http://schemas.microsoft.com/office/drawing/2014/main" id="{DEF92653-5D6D-47E6-8744-0DAF76E04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9EF2F03-7C44-497F-8395-194C2D55B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2" y="960594"/>
            <a:ext cx="5828114" cy="49368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ko-KR" altLang="en-US" sz="5400" b="1"/>
              <a:t>감사합니다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9CA98CE3-81A7-4FFE-A047-9AA65998D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315200" y="1733549"/>
            <a:ext cx="0" cy="3390901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94282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EF2F03-7C44-497F-8395-194C2D55B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2" y="960594"/>
            <a:ext cx="5828114" cy="49368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latinLnBrk="0"/>
            <a:r>
              <a:rPr lang="ko-KR" altLang="en-US" sz="5400" b="1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645244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s://wikidocs.net/images/page/64066/conv17_final_fin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1277116"/>
            <a:ext cx="10121900" cy="419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747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15" y="522498"/>
            <a:ext cx="10674528" cy="581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82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1569708099.rsc.cdn77.org/wp-content/uploads/2017/09/lenet-5-825x28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12" y="1875934"/>
            <a:ext cx="11152928" cy="385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139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801" y="194846"/>
            <a:ext cx="398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/>
              <a:t>과대적합</a:t>
            </a:r>
            <a:r>
              <a:rPr lang="en-US" altLang="ko-KR" sz="2000" b="1" dirty="0"/>
              <a:t>(overfitting)</a:t>
            </a:r>
            <a:endParaRPr lang="ko-KR" alt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340100" y="225624"/>
            <a:ext cx="645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학습데이터를 과하게 잘 학습하는 것</a:t>
            </a:r>
          </a:p>
        </p:txBody>
      </p:sp>
      <p:pic>
        <p:nvPicPr>
          <p:cNvPr id="7170" name="Picture 2" descr="https://t1.daumcdn.net/cfile/tistory/216C294D572DE7E9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1314144"/>
            <a:ext cx="6591300" cy="452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43800" y="1955800"/>
            <a:ext cx="4089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</a:t>
            </a:r>
            <a:r>
              <a:rPr lang="en-US" altLang="ko-KR" dirty="0"/>
              <a:t>) </a:t>
            </a:r>
            <a:r>
              <a:rPr lang="ko-KR" altLang="en-US" dirty="0"/>
              <a:t>학습 데이터 </a:t>
            </a:r>
            <a:r>
              <a:rPr lang="en-US" altLang="ko-KR" dirty="0"/>
              <a:t>:</a:t>
            </a:r>
            <a:r>
              <a:rPr lang="ko-KR" altLang="en-US" dirty="0"/>
              <a:t> 노란색 고양이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ko-KR" altLang="en-US" dirty="0"/>
              <a:t>실제 데이터 </a:t>
            </a:r>
            <a:r>
              <a:rPr lang="en-US" altLang="ko-KR" dirty="0"/>
              <a:t>: </a:t>
            </a:r>
            <a:r>
              <a:rPr lang="ko-KR" altLang="en-US" dirty="0"/>
              <a:t>검은 고양이 </a:t>
            </a:r>
            <a:endParaRPr lang="en-US" altLang="ko-KR" dirty="0"/>
          </a:p>
          <a:p>
            <a:r>
              <a:rPr lang="en-US" altLang="ko-KR" dirty="0"/>
              <a:t>                          </a:t>
            </a:r>
            <a:r>
              <a:rPr lang="ko-KR" altLang="en-US" dirty="0"/>
              <a:t>흰색 고양이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ko-KR" altLang="en-US" dirty="0"/>
              <a:t>실제데이터에 대한 오차 발생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EB1398D-AA55-45A1-B97A-9BA3D6B47A5B}"/>
              </a:ext>
            </a:extLst>
          </p:cNvPr>
          <p:cNvSpPr/>
          <p:nvPr/>
        </p:nvSpPr>
        <p:spPr>
          <a:xfrm>
            <a:off x="7423688" y="1766807"/>
            <a:ext cx="4209512" cy="18110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632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700" y="278031"/>
            <a:ext cx="753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과대적합을</a:t>
            </a:r>
            <a:r>
              <a:rPr lang="ko-KR" altLang="en-US" b="1" dirty="0"/>
              <a:t> 막기 위한 방법 </a:t>
            </a:r>
            <a:r>
              <a:rPr lang="en-US" altLang="ko-KR" b="1" dirty="0"/>
              <a:t>1</a:t>
            </a:r>
            <a:r>
              <a:rPr lang="en-US" altLang="ko-KR" dirty="0"/>
              <a:t>: </a:t>
            </a:r>
            <a:r>
              <a:rPr lang="ko-KR" altLang="en-US" dirty="0"/>
              <a:t>데이터 증식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3700" y="2806700"/>
            <a:ext cx="58547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실제 데이터만큼의 훈련 데이터를 준비한다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 </a:t>
            </a:r>
            <a:r>
              <a:rPr lang="ko-KR" altLang="en-US" dirty="0"/>
              <a:t>이미지 증식 함수 같은 것을 이용한다</a:t>
            </a:r>
            <a:r>
              <a:rPr lang="en-US" altLang="ko-KR" dirty="0"/>
              <a:t>. </a:t>
            </a:r>
            <a:r>
              <a:rPr lang="en-US" altLang="ko-KR" dirty="0">
                <a:hlinkClick r:id="rId2"/>
              </a:rPr>
              <a:t>https://tykimos.github.io/2017/06/10/CNN_Data_Augmentation/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3700" y="1219200"/>
            <a:ext cx="1024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증식은 데이터의 다양성을 확보함으로써 기계학습에서 모델의 </a:t>
            </a:r>
            <a:r>
              <a:rPr lang="ko-KR" altLang="en-US" dirty="0" err="1"/>
              <a:t>과적합을</a:t>
            </a:r>
            <a:r>
              <a:rPr lang="ko-KR" altLang="en-US" dirty="0"/>
              <a:t> 방지하고 성능을 향상시키는 데 도움을 준다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1509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2900" y="211287"/>
            <a:ext cx="866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 과대적합을 막기위한 방법</a:t>
            </a:r>
            <a:r>
              <a:rPr lang="en-US" altLang="ko-KR" b="1" dirty="0"/>
              <a:t>2 </a:t>
            </a:r>
            <a:r>
              <a:rPr lang="en-US" altLang="ko-KR" dirty="0"/>
              <a:t>: </a:t>
            </a:r>
            <a:r>
              <a:rPr lang="ko-KR" altLang="en-US" dirty="0" err="1"/>
              <a:t>드롭아웃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2900" y="990600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드롭아웃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뉴런을 임의로 삭제하면서 학습하는 방법 </a:t>
            </a:r>
            <a:endParaRPr lang="en-US" altLang="ko-KR" dirty="0"/>
          </a:p>
          <a:p>
            <a:r>
              <a:rPr lang="en-US" altLang="ko-KR" dirty="0"/>
              <a:t>              </a:t>
            </a:r>
            <a:r>
              <a:rPr lang="ko-KR" altLang="en-US" dirty="0" err="1"/>
              <a:t>훈련시</a:t>
            </a:r>
            <a:r>
              <a:rPr lang="ko-KR" altLang="en-US" dirty="0"/>
              <a:t> </a:t>
            </a:r>
            <a:r>
              <a:rPr lang="ko-KR" altLang="en-US" dirty="0" err="1"/>
              <a:t>은닉층의</a:t>
            </a:r>
            <a:r>
              <a:rPr lang="ko-KR" altLang="en-US" dirty="0"/>
              <a:t> 뉴런을 무작위로 골라 삭제</a:t>
            </a:r>
          </a:p>
        </p:txBody>
      </p:sp>
      <p:pic>
        <p:nvPicPr>
          <p:cNvPr id="9218" name="Picture 2" descr="http://opennmt.net/OpenNMT/img/dropou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74" y="2087562"/>
            <a:ext cx="8074025" cy="398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231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100" y="1005936"/>
            <a:ext cx="3396420" cy="52560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4000" kern="1200" cap="all" spc="3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참고했던 것들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82891" y="622249"/>
            <a:ext cx="5809009" cy="5639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indent="-2286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hlinkClick r:id="rId2"/>
              </a:rPr>
              <a:t>https://www.researchgate.net/figure/Artificial-neural-network-architecture-ANN-i-h-1-h-2-h-n-o_fig1_321259051</a:t>
            </a:r>
            <a:endParaRPr lang="en-US" altLang="ko-KR" dirty="0"/>
          </a:p>
          <a:p>
            <a:pPr indent="-2286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indent="-2286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indent="-2286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hlinkClick r:id="rId3"/>
              </a:rPr>
              <a:t>https://www.tensorflow.org/tutorials/keras/overfit_and_underfit?hl=ko</a:t>
            </a:r>
            <a:endParaRPr lang="en-US" altLang="ko-KR" dirty="0"/>
          </a:p>
          <a:p>
            <a:pPr indent="-2286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indent="-2286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indent="-2286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hlinkClick r:id="rId4"/>
              </a:rPr>
              <a:t>https://wikidocs.net/64066</a:t>
            </a:r>
            <a:endParaRPr lang="en-US" altLang="ko-KR" dirty="0"/>
          </a:p>
          <a:p>
            <a:pPr indent="-2286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indent="-2286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indent="-2286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indent="-2286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indent="-2286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indent="-2286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13071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23B21F-D81C-4297-B99E-2365DDFD5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사전 훈련된 </a:t>
            </a:r>
            <a:r>
              <a:rPr lang="ko-KR" altLang="en-US" dirty="0" err="1"/>
              <a:t>컨브넷</a:t>
            </a:r>
            <a:r>
              <a:rPr lang="ko-KR" altLang="en-US" dirty="0"/>
              <a:t> 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5C0717-1086-4D94-AD48-29504EBAF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sz="2200" dirty="0"/>
              <a:t>작은 이미지 데이터셋에 </a:t>
            </a:r>
            <a:r>
              <a:rPr lang="ko-KR" altLang="en-US" sz="2200" dirty="0" err="1"/>
              <a:t>딥러닝을</a:t>
            </a:r>
            <a:r>
              <a:rPr lang="ko-KR" altLang="en-US" sz="2200" dirty="0"/>
              <a:t> 적용하는 일반적이고 매우 효과적인 방법</a:t>
            </a:r>
            <a:r>
              <a:rPr lang="en-US" altLang="ko-KR" sz="2200" dirty="0"/>
              <a:t>   </a:t>
            </a:r>
            <a:r>
              <a:rPr lang="en-US" altLang="ko-KR" b="1" dirty="0"/>
              <a:t>-&gt;  </a:t>
            </a:r>
            <a:r>
              <a:rPr lang="ko-KR" altLang="en-US" b="1" dirty="0"/>
              <a:t>사전 훈련된 네트워크</a:t>
            </a:r>
            <a:r>
              <a:rPr lang="ko-KR" altLang="en-US" sz="2200" dirty="0"/>
              <a:t>를 사용하는 것</a:t>
            </a:r>
            <a:endParaRPr lang="en-US" altLang="ko-KR" sz="2200" dirty="0"/>
          </a:p>
          <a:p>
            <a:endParaRPr lang="en-US" altLang="ko-KR" dirty="0"/>
          </a:p>
          <a:p>
            <a:pPr>
              <a:buFontTx/>
              <a:buChar char="-"/>
            </a:pPr>
            <a:r>
              <a:rPr lang="ko-KR" altLang="en-US" b="1" dirty="0"/>
              <a:t>사전 훈련된 네트워크</a:t>
            </a:r>
            <a:r>
              <a:rPr lang="ko-KR" altLang="en-US" sz="2200" dirty="0"/>
              <a:t>는 일반적으로 대규모 이미지 분류 문제를 위해 대량의 데이터셋에서 미리 훈련되어 저장된 네트워크이다</a:t>
            </a:r>
            <a:r>
              <a:rPr lang="en-US" altLang="ko-KR" sz="2200" dirty="0"/>
              <a:t>.</a:t>
            </a:r>
          </a:p>
          <a:p>
            <a:pPr>
              <a:buFontTx/>
              <a:buChar char="-"/>
            </a:pPr>
            <a:endParaRPr lang="en-US" altLang="ko-KR" sz="2500" dirty="0"/>
          </a:p>
          <a:p>
            <a:r>
              <a:rPr lang="ko-KR" altLang="en-US" dirty="0"/>
              <a:t>사전 훈련된 네트워크를 사용하는 방법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sz="2200" b="1" dirty="0"/>
              <a:t>특성 추출</a:t>
            </a:r>
            <a:r>
              <a:rPr lang="en-US" altLang="ko-KR" sz="2200" dirty="0"/>
              <a:t>(feature extraction)</a:t>
            </a:r>
          </a:p>
          <a:p>
            <a:pPr>
              <a:buFontTx/>
              <a:buChar char="-"/>
            </a:pPr>
            <a:r>
              <a:rPr lang="ko-KR" altLang="en-US" sz="2200" b="1" dirty="0"/>
              <a:t>미세 조정</a:t>
            </a:r>
            <a:r>
              <a:rPr lang="en-US" altLang="ko-KR" sz="2200" dirty="0"/>
              <a:t>(fine tuning)</a:t>
            </a:r>
          </a:p>
        </p:txBody>
      </p:sp>
    </p:spTree>
    <p:extLst>
      <p:ext uri="{BB962C8B-B14F-4D97-AF65-F5344CB8AC3E}">
        <p14:creationId xmlns:p14="http://schemas.microsoft.com/office/powerpoint/2010/main" val="304563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63CCEB56-A70C-4434-9B32-00838D3F1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97753"/>
            <a:ext cx="3635046" cy="1575391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dirty="0"/>
              <a:t>5.3.1 </a:t>
            </a:r>
            <a:r>
              <a:rPr lang="ko-KR" altLang="en-US" dirty="0"/>
              <a:t>특성 추출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60228427-E5A6-4C77-94BB-2C2A86F86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46515"/>
            <a:ext cx="3587668" cy="416378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sz="1400" b="0" i="0" dirty="0" err="1">
                <a:effectLst/>
                <a:latin typeface="-apple-system"/>
              </a:rPr>
              <a:t>컨브넷은</a:t>
            </a:r>
            <a:r>
              <a:rPr lang="ko-KR" altLang="en-US" sz="1400" b="0" i="0" dirty="0">
                <a:effectLst/>
                <a:latin typeface="-apple-system"/>
              </a:rPr>
              <a:t> 이미지 분류를 위해 두 부분으로 구성됨</a:t>
            </a:r>
          </a:p>
          <a:p>
            <a:pPr marL="0" indent="0">
              <a:lnSpc>
                <a:spcPct val="110000"/>
              </a:lnSpc>
              <a:buNone/>
              <a:defRPr/>
            </a:pPr>
            <a:r>
              <a:rPr lang="en-US" altLang="ko-KR" sz="1400" b="0" i="0" dirty="0">
                <a:effectLst/>
                <a:latin typeface="-apple-system"/>
              </a:rPr>
              <a:t>  - </a:t>
            </a:r>
            <a:r>
              <a:rPr lang="ko-KR" altLang="en-US" sz="1400" b="0" i="0" dirty="0" err="1">
                <a:effectLst/>
                <a:latin typeface="-apple-system"/>
              </a:rPr>
              <a:t>합성곱</a:t>
            </a:r>
            <a:r>
              <a:rPr lang="ko-KR" altLang="en-US" sz="1400" b="0" i="0" dirty="0">
                <a:effectLst/>
                <a:latin typeface="-apple-system"/>
              </a:rPr>
              <a:t> 기반 층 </a:t>
            </a:r>
            <a:r>
              <a:rPr lang="en-US" altLang="ko-KR" sz="1400" b="0" i="0" dirty="0">
                <a:effectLst/>
                <a:latin typeface="-apple-system"/>
              </a:rPr>
              <a:t>: </a:t>
            </a:r>
            <a:r>
              <a:rPr lang="ko-KR" altLang="en-US" sz="1400" b="0" i="0" dirty="0" err="1">
                <a:effectLst/>
                <a:latin typeface="-apple-system"/>
              </a:rPr>
              <a:t>합성곱과</a:t>
            </a:r>
            <a:r>
              <a:rPr lang="ko-KR" altLang="en-US" sz="1400" b="0" i="0" dirty="0">
                <a:effectLst/>
                <a:latin typeface="-apple-system"/>
              </a:rPr>
              <a:t> </a:t>
            </a:r>
            <a:r>
              <a:rPr lang="ko-KR" altLang="en-US" sz="1400" b="0" i="0" dirty="0" err="1">
                <a:effectLst/>
                <a:latin typeface="-apple-system"/>
              </a:rPr>
              <a:t>풀링</a:t>
            </a:r>
            <a:r>
              <a:rPr lang="ko-KR" altLang="en-US" sz="1400" b="0" i="0" dirty="0">
                <a:effectLst/>
                <a:latin typeface="-apple-system"/>
              </a:rPr>
              <a:t> 층으로 구성</a:t>
            </a:r>
          </a:p>
          <a:p>
            <a:pPr marL="0" indent="0">
              <a:lnSpc>
                <a:spcPct val="110000"/>
              </a:lnSpc>
              <a:buNone/>
              <a:defRPr/>
            </a:pPr>
            <a:r>
              <a:rPr lang="en-US" altLang="ko-KR" sz="1400" b="0" i="0" dirty="0">
                <a:effectLst/>
                <a:latin typeface="-apple-system"/>
              </a:rPr>
              <a:t>  - </a:t>
            </a:r>
            <a:r>
              <a:rPr lang="ko-KR" altLang="en-US" sz="1400" b="0" i="0" dirty="0">
                <a:effectLst/>
                <a:latin typeface="-apple-system"/>
              </a:rPr>
              <a:t>완전 연결 분류기</a:t>
            </a:r>
          </a:p>
          <a:p>
            <a:pPr>
              <a:lnSpc>
                <a:spcPct val="110000"/>
              </a:lnSpc>
              <a:defRPr/>
            </a:pPr>
            <a:r>
              <a:rPr lang="ko-KR" altLang="en-US" sz="1400" b="0" i="0" dirty="0">
                <a:effectLst/>
                <a:latin typeface="-apple-system"/>
              </a:rPr>
              <a:t>완전 연결 분류기 재사용은 권장하지 않고 있다</a:t>
            </a:r>
            <a:r>
              <a:rPr lang="en-US" altLang="ko-KR" sz="1400" b="0" i="0" dirty="0">
                <a:effectLst/>
                <a:latin typeface="-apple-system"/>
              </a:rPr>
              <a:t>. </a:t>
            </a:r>
            <a:r>
              <a:rPr lang="ko-KR" altLang="en-US" sz="1400" b="0" i="0" dirty="0" err="1">
                <a:effectLst/>
                <a:latin typeface="-apple-system"/>
              </a:rPr>
              <a:t>합성곱</a:t>
            </a:r>
            <a:r>
              <a:rPr lang="ko-KR" altLang="en-US" sz="1400" b="0" i="0" dirty="0">
                <a:effectLst/>
                <a:latin typeface="-apple-system"/>
              </a:rPr>
              <a:t> 층에 학습된 표현이 더 일반적이어서 재사용이 가능하기 때문</a:t>
            </a:r>
          </a:p>
          <a:p>
            <a:pPr marL="285750" indent="-285750">
              <a:lnSpc>
                <a:spcPct val="110000"/>
              </a:lnSpc>
              <a:buFont typeface="Arial"/>
              <a:buChar char="•"/>
              <a:defRPr/>
            </a:pPr>
            <a:r>
              <a:rPr lang="ko-KR" altLang="en-US" sz="1400" b="0" i="0" dirty="0">
                <a:effectLst/>
                <a:latin typeface="-apple-system"/>
              </a:rPr>
              <a:t>특성 추출은 사전에 훈련된 네트워크의 </a:t>
            </a:r>
            <a:r>
              <a:rPr lang="ko-KR" altLang="en-US" sz="1400" b="0" i="0" dirty="0" err="1">
                <a:effectLst/>
                <a:latin typeface="-apple-system"/>
              </a:rPr>
              <a:t>합성곱</a:t>
            </a:r>
            <a:r>
              <a:rPr lang="ko-KR" altLang="en-US" sz="1400" b="0" i="0" dirty="0">
                <a:effectLst/>
                <a:latin typeface="-apple-system"/>
              </a:rPr>
              <a:t> 기반 층을 선택하여 새로운 데이터를 통과시키고</a:t>
            </a:r>
            <a:r>
              <a:rPr lang="en-US" altLang="ko-KR" sz="1400" b="0" i="0" dirty="0">
                <a:effectLst/>
                <a:latin typeface="-apple-system"/>
              </a:rPr>
              <a:t>, </a:t>
            </a:r>
            <a:r>
              <a:rPr lang="ko-KR" altLang="en-US" sz="1400" b="0" i="0" dirty="0">
                <a:effectLst/>
                <a:latin typeface="-apple-system"/>
              </a:rPr>
              <a:t>그 출력으로 새로운 분류기를 훈련함</a:t>
            </a:r>
          </a:p>
          <a:p>
            <a:pPr marL="285750" indent="-285750">
              <a:lnSpc>
                <a:spcPct val="110000"/>
              </a:lnSpc>
              <a:buFont typeface="Arial"/>
              <a:buChar char="•"/>
              <a:defRPr/>
            </a:pPr>
            <a:endParaRPr lang="ko-KR" altLang="en-US" sz="1400" b="0" i="0" dirty="0">
              <a:effectLst/>
              <a:latin typeface="-apple-system"/>
            </a:endParaRPr>
          </a:p>
          <a:p>
            <a:pPr marL="0" indent="0">
              <a:lnSpc>
                <a:spcPct val="110000"/>
              </a:lnSpc>
              <a:buNone/>
              <a:defRPr/>
            </a:pPr>
            <a:endParaRPr lang="ko-KR" altLang="en-US" sz="1400" b="0" i="0" dirty="0">
              <a:effectLst/>
              <a:latin typeface="-apple-system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3AE7B7D-BD9F-4C93-A662-6FB8D8B59D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76800" y="871824"/>
            <a:ext cx="6515100" cy="5114352"/>
          </a:xfrm>
          <a:prstGeom prst="rect">
            <a:avLst/>
          </a:prstGeom>
          <a:solidFill>
            <a:schemeClr val="lt1"/>
          </a:solidFill>
        </p:spPr>
      </p:pic>
    </p:spTree>
    <p:extLst>
      <p:ext uri="{BB962C8B-B14F-4D97-AF65-F5344CB8AC3E}">
        <p14:creationId xmlns:p14="http://schemas.microsoft.com/office/powerpoint/2010/main" val="3616375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rtificial neural network architecture (ANN i-h 1-h 2-h n-o). 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075" y="1196975"/>
            <a:ext cx="8096250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3550" y="203200"/>
            <a:ext cx="9817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1. </a:t>
            </a:r>
            <a:r>
              <a:rPr lang="ko-KR" altLang="en-US" sz="2800" b="1" dirty="0" err="1"/>
              <a:t>합성곱</a:t>
            </a:r>
            <a:r>
              <a:rPr lang="ko-KR" altLang="en-US" sz="2800" b="1" dirty="0"/>
              <a:t> 신경망</a:t>
            </a:r>
          </a:p>
        </p:txBody>
      </p:sp>
    </p:spTree>
    <p:extLst>
      <p:ext uri="{BB962C8B-B14F-4D97-AF65-F5344CB8AC3E}">
        <p14:creationId xmlns:p14="http://schemas.microsoft.com/office/powerpoint/2010/main" val="1415427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5.3.1 </a:t>
            </a:r>
            <a:r>
              <a:rPr lang="ko-KR" altLang="en-US" dirty="0"/>
              <a:t>특성 추출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9127" y="1607611"/>
            <a:ext cx="10942238" cy="4351338"/>
          </a:xfrm>
        </p:spPr>
        <p:txBody>
          <a:bodyPr/>
          <a:lstStyle/>
          <a:p>
            <a:pPr lvl="0">
              <a:defRPr/>
            </a:pPr>
            <a:endParaRPr lang="en-US" altLang="ko-KR" sz="2800" b="0" i="0" dirty="0">
              <a:solidFill>
                <a:schemeClr val="tx1"/>
              </a:solidFill>
              <a:effectLst/>
              <a:latin typeface="-apple-system"/>
            </a:endParaRPr>
          </a:p>
          <a:p>
            <a:pPr lvl="0">
              <a:defRPr/>
            </a:pPr>
            <a:r>
              <a:rPr lang="ko-KR" altLang="en-US" sz="2800" b="0" i="0" dirty="0">
                <a:solidFill>
                  <a:schemeClr val="tx1"/>
                </a:solidFill>
                <a:effectLst/>
                <a:latin typeface="-apple-system"/>
              </a:rPr>
              <a:t>특정 </a:t>
            </a:r>
            <a:r>
              <a:rPr lang="ko-KR" altLang="en-US" sz="2800" b="0" i="0" dirty="0" err="1">
                <a:solidFill>
                  <a:schemeClr val="tx1"/>
                </a:solidFill>
                <a:effectLst/>
                <a:latin typeface="-apple-system"/>
              </a:rPr>
              <a:t>합성곱</a:t>
            </a:r>
            <a:r>
              <a:rPr lang="ko-KR" altLang="en-US" sz="2800" b="0" i="0" dirty="0">
                <a:solidFill>
                  <a:schemeClr val="tx1"/>
                </a:solidFill>
                <a:effectLst/>
                <a:latin typeface="-apple-system"/>
              </a:rPr>
              <a:t> 층에서 추출한 표현의 일반성 및 재사용성 수준은 모델에 있는 층의 깊이에 따라 달려있음</a:t>
            </a:r>
          </a:p>
          <a:p>
            <a:pPr marL="0" lvl="0" indent="0">
              <a:buNone/>
              <a:defRPr/>
            </a:pPr>
            <a:endParaRPr lang="ko-KR" altLang="en-US" sz="1000" b="0" i="0" dirty="0">
              <a:solidFill>
                <a:schemeClr val="tx1"/>
              </a:solidFill>
              <a:effectLst/>
              <a:latin typeface="-apple-system"/>
            </a:endParaRPr>
          </a:p>
          <a:p>
            <a:pPr marL="0" indent="0">
              <a:buNone/>
              <a:defRPr/>
            </a:pPr>
            <a:r>
              <a:rPr lang="ko-KR" altLang="en-US" sz="2800" b="0" i="0" dirty="0">
                <a:solidFill>
                  <a:schemeClr val="tx1"/>
                </a:solidFill>
                <a:effectLst/>
                <a:latin typeface="-apple-system"/>
              </a:rPr>
              <a:t>  </a:t>
            </a:r>
            <a:r>
              <a:rPr lang="en-US" altLang="ko-KR" sz="2800" b="0" i="0" dirty="0">
                <a:solidFill>
                  <a:schemeClr val="tx1"/>
                </a:solidFill>
                <a:effectLst/>
                <a:latin typeface="-apple-system"/>
              </a:rPr>
              <a:t>- </a:t>
            </a:r>
            <a:r>
              <a:rPr lang="ko-KR" altLang="en-US" sz="2800" b="0" i="0" dirty="0">
                <a:solidFill>
                  <a:schemeClr val="tx1"/>
                </a:solidFill>
                <a:effectLst/>
                <a:latin typeface="-apple-system"/>
              </a:rPr>
              <a:t>하위 층 </a:t>
            </a:r>
            <a:r>
              <a:rPr lang="en-US" altLang="ko-KR" sz="2800" b="0" i="0" dirty="0">
                <a:solidFill>
                  <a:schemeClr val="tx1"/>
                </a:solidFill>
                <a:effectLst/>
                <a:latin typeface="-apple-system"/>
              </a:rPr>
              <a:t>: </a:t>
            </a:r>
            <a:r>
              <a:rPr lang="ko-KR" altLang="en-US" sz="2800" b="0" i="0" dirty="0">
                <a:solidFill>
                  <a:schemeClr val="tx1"/>
                </a:solidFill>
                <a:effectLst/>
                <a:latin typeface="-apple-system"/>
              </a:rPr>
              <a:t>에지</a:t>
            </a:r>
            <a:r>
              <a:rPr lang="en-US" altLang="ko-KR" sz="2800" b="0" i="0" dirty="0">
                <a:solidFill>
                  <a:schemeClr val="tx1"/>
                </a:solidFill>
                <a:effectLst/>
                <a:latin typeface="-apple-system"/>
              </a:rPr>
              <a:t>, </a:t>
            </a:r>
            <a:r>
              <a:rPr lang="ko-KR" altLang="en-US" sz="2800" b="0" i="0" dirty="0">
                <a:solidFill>
                  <a:schemeClr val="tx1"/>
                </a:solidFill>
                <a:effectLst/>
                <a:latin typeface="-apple-system"/>
              </a:rPr>
              <a:t>색깔</a:t>
            </a:r>
            <a:r>
              <a:rPr lang="en-US" altLang="ko-KR" sz="2800" b="0" i="0" dirty="0">
                <a:solidFill>
                  <a:schemeClr val="tx1"/>
                </a:solidFill>
                <a:effectLst/>
                <a:latin typeface="-apple-system"/>
              </a:rPr>
              <a:t>, </a:t>
            </a:r>
            <a:r>
              <a:rPr lang="ko-KR" altLang="en-US" sz="2800" b="0" i="0" dirty="0">
                <a:solidFill>
                  <a:schemeClr val="tx1"/>
                </a:solidFill>
                <a:effectLst/>
                <a:latin typeface="-apple-system"/>
              </a:rPr>
              <a:t>질감 등 지역적이고 매우 일반적인 특성 맵</a:t>
            </a:r>
          </a:p>
          <a:p>
            <a:pPr marL="0" indent="0">
              <a:buNone/>
              <a:defRPr/>
            </a:pPr>
            <a:r>
              <a:rPr lang="ko-KR" altLang="en-US" sz="2800" b="0" i="0" dirty="0">
                <a:solidFill>
                  <a:schemeClr val="tx1"/>
                </a:solidFill>
                <a:effectLst/>
                <a:latin typeface="-apple-system"/>
              </a:rPr>
              <a:t>  </a:t>
            </a:r>
            <a:r>
              <a:rPr lang="en-US" altLang="ko-KR" sz="2800" b="0" i="0" dirty="0">
                <a:solidFill>
                  <a:schemeClr val="tx1"/>
                </a:solidFill>
                <a:effectLst/>
                <a:latin typeface="-apple-system"/>
              </a:rPr>
              <a:t>- </a:t>
            </a:r>
            <a:r>
              <a:rPr lang="ko-KR" altLang="en-US" sz="2800" b="0" i="0" dirty="0">
                <a:solidFill>
                  <a:schemeClr val="tx1"/>
                </a:solidFill>
                <a:effectLst/>
                <a:latin typeface="-apple-system"/>
              </a:rPr>
              <a:t>상위 층 </a:t>
            </a:r>
            <a:r>
              <a:rPr lang="en-US" altLang="ko-KR" sz="2800" b="0" i="0" dirty="0">
                <a:solidFill>
                  <a:schemeClr val="tx1"/>
                </a:solidFill>
                <a:effectLst/>
                <a:latin typeface="-apple-system"/>
              </a:rPr>
              <a:t>: </a:t>
            </a:r>
            <a:r>
              <a:rPr lang="ko-KR" altLang="en-US" sz="2800" b="0" i="0" dirty="0">
                <a:solidFill>
                  <a:schemeClr val="tx1"/>
                </a:solidFill>
                <a:effectLst/>
                <a:latin typeface="-apple-system"/>
              </a:rPr>
              <a:t>강아지 눈</a:t>
            </a:r>
            <a:r>
              <a:rPr lang="en-US" altLang="ko-KR" sz="2800" b="0" i="0" dirty="0">
                <a:solidFill>
                  <a:schemeClr val="tx1"/>
                </a:solidFill>
                <a:effectLst/>
                <a:latin typeface="-apple-system"/>
              </a:rPr>
              <a:t>, </a:t>
            </a:r>
            <a:r>
              <a:rPr lang="ko-KR" altLang="en-US" sz="2800" b="0" i="0" dirty="0">
                <a:solidFill>
                  <a:schemeClr val="tx1"/>
                </a:solidFill>
                <a:effectLst/>
                <a:latin typeface="-apple-system"/>
              </a:rPr>
              <a:t>고양이 귀와 같은 좀 더 추상적인 개념</a:t>
            </a:r>
          </a:p>
          <a:p>
            <a:pPr lvl="0"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80686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3020" t="7280" b="9520"/>
          <a:stretch>
            <a:fillRect/>
          </a:stretch>
        </p:blipFill>
        <p:spPr>
          <a:xfrm>
            <a:off x="1350565" y="2672158"/>
            <a:ext cx="6050301" cy="1473994"/>
          </a:xfrm>
          <a:prstGeom prst="rect">
            <a:avLst/>
          </a:prstGeom>
          <a:ln w="28575">
            <a:solidFill>
              <a:srgbClr val="868686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5.3.1 </a:t>
            </a:r>
            <a:r>
              <a:rPr lang="ko-KR" altLang="en-US"/>
              <a:t>특성 추출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00635" y="2153881"/>
            <a:ext cx="10691265" cy="3636088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VGG16</a:t>
            </a:r>
            <a:r>
              <a:rPr lang="ko-KR" altLang="en-US" dirty="0"/>
              <a:t> 모델 만들기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530597" y="3267075"/>
            <a:ext cx="2222502" cy="285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7" name="직선 연결선 6"/>
          <p:cNvCxnSpPr>
            <a:stCxn id="6" idx="3"/>
          </p:cNvCxnSpPr>
          <p:nvPr/>
        </p:nvCxnSpPr>
        <p:spPr>
          <a:xfrm flipV="1">
            <a:off x="5753099" y="3130550"/>
            <a:ext cx="2565401" cy="279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43900" y="2785745"/>
            <a:ext cx="2984500" cy="643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weights : </a:t>
            </a:r>
            <a:r>
              <a:rPr lang="ko-KR" altLang="en-US"/>
              <a:t>모델을 초기화할 가중치 체크포인트를 지정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536945" y="3571875"/>
            <a:ext cx="2222501" cy="26035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5740400" y="3702050"/>
            <a:ext cx="2616200" cy="3683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381997" y="3793489"/>
            <a:ext cx="2984500" cy="909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include_top :</a:t>
            </a:r>
            <a:r>
              <a:rPr lang="ko-KR" altLang="en-US"/>
              <a:t> 네트워크의 최상위 완전 연결 분류기 포함 여부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524245" y="3841750"/>
            <a:ext cx="3187702" cy="26035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4" name="직선 연결선 13"/>
          <p:cNvCxnSpPr>
            <a:endCxn id="18" idx="0"/>
          </p:cNvCxnSpPr>
          <p:nvPr/>
        </p:nvCxnSpPr>
        <p:spPr>
          <a:xfrm rot="5400000">
            <a:off x="4686299" y="4432295"/>
            <a:ext cx="869950" cy="22225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530596" y="4987293"/>
            <a:ext cx="2984500" cy="640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input_shape : </a:t>
            </a:r>
            <a:r>
              <a:rPr lang="ko-KR" altLang="en-US"/>
              <a:t>네트워크에 주입할 이미지 텐서의 크기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302625" y="2771775"/>
            <a:ext cx="2984500" cy="6572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350246" y="3800475"/>
            <a:ext cx="2768600" cy="89534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448045" y="4978399"/>
            <a:ext cx="3124201" cy="67945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01246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5.3.1 </a:t>
            </a:r>
            <a:r>
              <a:rPr lang="ko-KR" altLang="en-US"/>
              <a:t>특성 추출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90575" y="1825625"/>
            <a:ext cx="6438899" cy="4351338"/>
          </a:xfrm>
        </p:spPr>
        <p:txBody>
          <a:bodyPr/>
          <a:lstStyle/>
          <a:p>
            <a:pPr>
              <a:buNone/>
              <a:defRPr/>
            </a:pPr>
            <a:endParaRPr lang="en-US" altLang="ko-KR" sz="2600" dirty="0"/>
          </a:p>
          <a:p>
            <a:pPr>
              <a:defRPr/>
            </a:pPr>
            <a:r>
              <a:rPr lang="en-US" altLang="ko-KR" dirty="0"/>
              <a:t>VGG16</a:t>
            </a:r>
            <a:r>
              <a:rPr lang="ko-KR" altLang="en-US" dirty="0"/>
              <a:t> </a:t>
            </a:r>
            <a:r>
              <a:rPr lang="ko-KR" altLang="en-US" dirty="0" err="1"/>
              <a:t>합성곱</a:t>
            </a:r>
            <a:r>
              <a:rPr lang="ko-KR" altLang="en-US" dirty="0"/>
              <a:t> 기반 층의 자세한 구조</a:t>
            </a:r>
            <a:endParaRPr lang="ko-KR" altLang="en-US" sz="2600" dirty="0"/>
          </a:p>
          <a:p>
            <a:pPr>
              <a:defRPr/>
            </a:pPr>
            <a:endParaRPr lang="ko-KR" altLang="en-US" sz="2600" dirty="0"/>
          </a:p>
          <a:p>
            <a:pPr>
              <a:buNone/>
              <a:defRPr/>
            </a:pPr>
            <a:r>
              <a:rPr lang="ko-KR" altLang="en-US" sz="2600" dirty="0"/>
              <a:t> </a:t>
            </a:r>
            <a:r>
              <a:rPr lang="en-US" altLang="ko-KR" sz="2400" dirty="0"/>
              <a:t>-</a:t>
            </a:r>
            <a:r>
              <a:rPr lang="ko-KR" altLang="en-US" sz="2400" dirty="0"/>
              <a:t> 이 구조는 앞에서 보았던 간단한 </a:t>
            </a:r>
            <a:r>
              <a:rPr lang="ko-KR" altLang="en-US" sz="2400" dirty="0" err="1"/>
              <a:t>컨브넷과</a:t>
            </a:r>
            <a:r>
              <a:rPr lang="ko-KR" altLang="en-US" sz="2400" dirty="0"/>
              <a:t>       비슷함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92975" y="283128"/>
            <a:ext cx="4178300" cy="6291742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0327298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5.3.1 </a:t>
            </a:r>
            <a:r>
              <a:rPr lang="ko-KR" altLang="en-US" dirty="0"/>
              <a:t>특성 추출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66738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ko-KR" altLang="en-US" sz="3000" b="1" dirty="0"/>
              <a:t>완전 연결 층을 놓을 시점에서 두 가지 방식이 가능</a:t>
            </a:r>
          </a:p>
          <a:p>
            <a:pPr>
              <a:buNone/>
              <a:defRPr/>
            </a:pPr>
            <a:endParaRPr lang="en-US" altLang="ko-KR" sz="2500" dirty="0"/>
          </a:p>
          <a:p>
            <a:pPr>
              <a:buNone/>
              <a:defRPr/>
            </a:pPr>
            <a:endParaRPr lang="ko-KR" altLang="en-US" sz="2500" dirty="0"/>
          </a:p>
        </p:txBody>
      </p:sp>
      <p:sp>
        <p:nvSpPr>
          <p:cNvPr id="5" name="TextBox 4"/>
          <p:cNvSpPr txBox="1"/>
          <p:nvPr/>
        </p:nvSpPr>
        <p:spPr>
          <a:xfrm>
            <a:off x="882648" y="2579330"/>
            <a:ext cx="5219701" cy="374718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buNone/>
              <a:defRPr/>
            </a:pPr>
            <a:r>
              <a:rPr lang="ko-KR" altLang="en-US" sz="2400" b="1" dirty="0"/>
              <a:t>데이터 증식을 사용하지 않은 빠른 특성 추출</a:t>
            </a:r>
            <a:endParaRPr lang="en-US" altLang="ko-KR" sz="2300" dirty="0"/>
          </a:p>
          <a:p>
            <a:pPr>
              <a:lnSpc>
                <a:spcPct val="150000"/>
              </a:lnSpc>
              <a:buNone/>
              <a:defRPr/>
            </a:pPr>
            <a:r>
              <a:rPr lang="ko-KR" altLang="en-US" sz="2300" dirty="0"/>
              <a:t> </a:t>
            </a:r>
            <a:endParaRPr lang="en-US" altLang="ko-KR" sz="2300" dirty="0"/>
          </a:p>
          <a:p>
            <a:pPr>
              <a:lnSpc>
                <a:spcPct val="150000"/>
              </a:lnSpc>
              <a:buNone/>
              <a:defRPr/>
            </a:pPr>
            <a:r>
              <a:rPr lang="ko-KR" altLang="en-US" sz="2200" dirty="0"/>
              <a:t>새로운 데이터셋에서 </a:t>
            </a:r>
            <a:r>
              <a:rPr lang="ko-KR" altLang="en-US" sz="2200" dirty="0" err="1"/>
              <a:t>합성곱</a:t>
            </a:r>
            <a:r>
              <a:rPr lang="ko-KR" altLang="en-US" sz="2200" dirty="0"/>
              <a:t> 기반층을 실행하고 출력을 </a:t>
            </a:r>
            <a:r>
              <a:rPr lang="ko-KR" altLang="en-US" sz="2200" dirty="0" err="1"/>
              <a:t>넘파이</a:t>
            </a:r>
            <a:r>
              <a:rPr lang="ko-KR" altLang="en-US" sz="2200" dirty="0"/>
              <a:t> 배열로 디스크에 저장한다</a:t>
            </a:r>
            <a:r>
              <a:rPr lang="en-US" altLang="ko-KR" sz="2200" dirty="0"/>
              <a:t>.</a:t>
            </a:r>
            <a:r>
              <a:rPr lang="ko-KR" altLang="en-US" sz="2200" dirty="0"/>
              <a:t> </a:t>
            </a:r>
            <a:r>
              <a:rPr lang="ko-KR" altLang="en-US" sz="2200" dirty="0" err="1"/>
              <a:t>그다음</a:t>
            </a:r>
            <a:r>
              <a:rPr lang="ko-KR" altLang="en-US" sz="2200" dirty="0"/>
              <a:t> 이 데이터를 독립된 완전 연결 분류기에 입력으로 사용</a:t>
            </a:r>
          </a:p>
          <a:p>
            <a:pPr>
              <a:buNone/>
              <a:defRPr/>
            </a:pPr>
            <a:endParaRPr lang="ko-KR" altLang="en-US" sz="2300" i="0" dirty="0"/>
          </a:p>
        </p:txBody>
      </p:sp>
      <p:sp>
        <p:nvSpPr>
          <p:cNvPr id="6" name="TextBox 5"/>
          <p:cNvSpPr txBox="1"/>
          <p:nvPr/>
        </p:nvSpPr>
        <p:spPr>
          <a:xfrm>
            <a:off x="6095998" y="2765426"/>
            <a:ext cx="5334002" cy="2904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  <a:defRPr/>
            </a:pPr>
            <a:endParaRPr lang="ko-KR" altLang="en-US" sz="300" dirty="0"/>
          </a:p>
          <a:p>
            <a:pPr algn="ctr">
              <a:buNone/>
              <a:defRPr/>
            </a:pPr>
            <a:r>
              <a:rPr lang="ko-KR" altLang="en-US" sz="2400" b="1" dirty="0"/>
              <a:t>데이터 증식을 사용한 특성 추출</a:t>
            </a:r>
            <a:endParaRPr lang="en-US" altLang="ko-KR" sz="2400" b="1" dirty="0"/>
          </a:p>
          <a:p>
            <a:pPr>
              <a:buNone/>
              <a:defRPr/>
            </a:pPr>
            <a:endParaRPr lang="ko-KR" altLang="en-US" sz="2300" dirty="0"/>
          </a:p>
          <a:p>
            <a:pPr>
              <a:buNone/>
              <a:defRPr/>
            </a:pPr>
            <a:r>
              <a:rPr lang="ko-KR" altLang="en-US" sz="1600" dirty="0"/>
              <a:t> </a:t>
            </a:r>
            <a:endParaRPr lang="ko-KR" altLang="en-US" sz="2300" dirty="0"/>
          </a:p>
          <a:p>
            <a:pPr>
              <a:buNone/>
              <a:defRPr/>
            </a:pPr>
            <a:endParaRPr lang="en-US" altLang="ko-KR" sz="2200" dirty="0"/>
          </a:p>
          <a:p>
            <a:pPr>
              <a:lnSpc>
                <a:spcPct val="150000"/>
              </a:lnSpc>
              <a:buNone/>
              <a:defRPr/>
            </a:pPr>
            <a:r>
              <a:rPr lang="ko-KR" altLang="en-US" sz="2200" dirty="0"/>
              <a:t>준비한 모델(</a:t>
            </a:r>
            <a:r>
              <a:rPr lang="ko-KR" altLang="en-US" sz="2200" dirty="0" err="1"/>
              <a:t>conv_base</a:t>
            </a:r>
            <a:r>
              <a:rPr lang="ko-KR" altLang="en-US" sz="2200" dirty="0"/>
              <a:t>) 위에 </a:t>
            </a:r>
            <a:r>
              <a:rPr lang="ko-KR" altLang="en-US" sz="2200" dirty="0" err="1"/>
              <a:t>Dense</a:t>
            </a:r>
            <a:r>
              <a:rPr lang="ko-KR" altLang="en-US" sz="2200" dirty="0"/>
              <a:t> 층을 쌓아 확장한다</a:t>
            </a:r>
            <a:r>
              <a:rPr lang="en-US" altLang="ko-KR" sz="2200" dirty="0"/>
              <a:t>.</a:t>
            </a:r>
            <a:r>
              <a:rPr lang="ko-KR" altLang="en-US" sz="2200" dirty="0"/>
              <a:t> </a:t>
            </a:r>
            <a:r>
              <a:rPr lang="ko-KR" altLang="en-US" sz="2200" dirty="0" err="1"/>
              <a:t>그다음</a:t>
            </a:r>
            <a:r>
              <a:rPr lang="ko-KR" altLang="en-US" sz="2200" dirty="0"/>
              <a:t> 입력 데이터에서 엔드 투 엔드로 전체 모델을 실행한다</a:t>
            </a:r>
            <a:r>
              <a:rPr lang="en-US" altLang="ko-KR" sz="2200" dirty="0"/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38200" y="2533650"/>
            <a:ext cx="10528300" cy="3619500"/>
          </a:xfrm>
          <a:prstGeom prst="rect">
            <a:avLst/>
          </a:prstGeom>
          <a:noFill/>
          <a:ln w="28575">
            <a:solidFill>
              <a:schemeClr val="bg2">
                <a:lumMod val="7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800099" y="3593347"/>
            <a:ext cx="10553701" cy="12700"/>
          </a:xfrm>
          <a:prstGeom prst="line">
            <a:avLst/>
          </a:prstGeom>
          <a:ln w="28575">
            <a:solidFill>
              <a:schemeClr val="bg2">
                <a:lumMod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stCxn id="7" idx="0"/>
            <a:endCxn id="7" idx="2"/>
          </p:cNvCxnSpPr>
          <p:nvPr/>
        </p:nvCxnSpPr>
        <p:spPr>
          <a:xfrm rot="16200000" flipH="1">
            <a:off x="4292600" y="4343400"/>
            <a:ext cx="3619500" cy="0"/>
          </a:xfrm>
          <a:prstGeom prst="line">
            <a:avLst/>
          </a:prstGeom>
          <a:ln w="28575">
            <a:solidFill>
              <a:schemeClr val="bg2">
                <a:lumMod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356796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5.3.1 </a:t>
            </a:r>
            <a:r>
              <a:rPr lang="ko-KR" altLang="en-US"/>
              <a:t>특성 추출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00634" y="1907289"/>
            <a:ext cx="10691265" cy="3636088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증식을 사용하지 않는 빠른 특성 추출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33641" y="2454275"/>
            <a:ext cx="7383581" cy="3603779"/>
          </a:xfrm>
          <a:prstGeom prst="rect">
            <a:avLst/>
          </a:prstGeom>
          <a:ln w="28575">
            <a:solidFill>
              <a:srgbClr val="868686"/>
            </a:solidFill>
          </a:ln>
        </p:spPr>
      </p:pic>
      <p:cxnSp>
        <p:nvCxnSpPr>
          <p:cNvPr id="6" name="직선 연결선 5"/>
          <p:cNvCxnSpPr/>
          <p:nvPr/>
        </p:nvCxnSpPr>
        <p:spPr>
          <a:xfrm>
            <a:off x="2459568" y="3725333"/>
            <a:ext cx="6451599" cy="23283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2453217" y="4142315"/>
            <a:ext cx="4457700" cy="8467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922904" y="6165849"/>
            <a:ext cx="6346192" cy="366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2</a:t>
            </a:r>
            <a:r>
              <a:rPr lang="ko-KR" altLang="en-US"/>
              <a:t>개의 </a:t>
            </a:r>
            <a:r>
              <a:rPr lang="en-US" altLang="ko-KR"/>
              <a:t>Dense</a:t>
            </a:r>
            <a:r>
              <a:rPr lang="ko-KR" altLang="en-US"/>
              <a:t> 층만 처리하면 되기 때문에 훈련이 매우 빠름</a:t>
            </a:r>
          </a:p>
        </p:txBody>
      </p:sp>
    </p:spTree>
    <p:extLst>
      <p:ext uri="{BB962C8B-B14F-4D97-AF65-F5344CB8AC3E}">
        <p14:creationId xmlns:p14="http://schemas.microsoft.com/office/powerpoint/2010/main" val="1907102426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5.3.1 </a:t>
            </a:r>
            <a:r>
              <a:rPr lang="ko-KR" altLang="en-US"/>
              <a:t>특성 추출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36769" cy="594255"/>
          </a:xfrm>
        </p:spPr>
        <p:txBody>
          <a:bodyPr/>
          <a:lstStyle/>
          <a:p>
            <a:pPr>
              <a:defRPr/>
            </a:pPr>
            <a:r>
              <a:rPr lang="ko-KR" altLang="en-US"/>
              <a:t>훈련 손실과 정확도 곡선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8480" y="2432050"/>
            <a:ext cx="5197519" cy="30978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2479678"/>
            <a:ext cx="5104816" cy="30502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1184" y="5512646"/>
            <a:ext cx="10445750" cy="641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/>
              <a:t>-</a:t>
            </a:r>
            <a:r>
              <a:rPr lang="ko-KR" altLang="en-US" dirty="0"/>
              <a:t> 약 </a:t>
            </a:r>
            <a:r>
              <a:rPr lang="en-US" altLang="ko-KR" dirty="0"/>
              <a:t>90%</a:t>
            </a:r>
            <a:r>
              <a:rPr lang="ko-KR" altLang="en-US" dirty="0"/>
              <a:t>의 검증 정확도에 도달</a:t>
            </a:r>
          </a:p>
          <a:p>
            <a:pPr>
              <a:defRPr/>
            </a:pPr>
            <a:r>
              <a:rPr lang="en-US" altLang="ko-KR" dirty="0"/>
              <a:t>-</a:t>
            </a:r>
            <a:r>
              <a:rPr lang="ko-KR" altLang="en-US" dirty="0"/>
              <a:t> 많은 비율로 </a:t>
            </a:r>
            <a:r>
              <a:rPr lang="ko-KR" altLang="en-US" dirty="0" err="1"/>
              <a:t>드롭아웃을</a:t>
            </a:r>
            <a:r>
              <a:rPr lang="ko-KR" altLang="en-US" dirty="0"/>
              <a:t> 사용했음에도 과대적합이 발생 </a:t>
            </a:r>
            <a:r>
              <a:rPr lang="en-US" altLang="ko-KR" dirty="0"/>
              <a:t>-&gt;</a:t>
            </a:r>
            <a:r>
              <a:rPr lang="ko-KR" altLang="en-US" dirty="0"/>
              <a:t> 데이터 증식을 사용하지 않았기</a:t>
            </a:r>
            <a:r>
              <a:rPr lang="en-US" altLang="ko-KR" dirty="0"/>
              <a:t> </a:t>
            </a:r>
            <a:r>
              <a:rPr lang="ko-KR" altLang="en-US" dirty="0"/>
              <a:t>때문</a:t>
            </a:r>
          </a:p>
        </p:txBody>
      </p:sp>
    </p:spTree>
    <p:extLst>
      <p:ext uri="{BB962C8B-B14F-4D97-AF65-F5344CB8AC3E}">
        <p14:creationId xmlns:p14="http://schemas.microsoft.com/office/powerpoint/2010/main" val="208155203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5.3.1 </a:t>
            </a:r>
            <a:r>
              <a:rPr lang="ko-KR" altLang="en-US" dirty="0"/>
              <a:t>특성 추출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091671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데이터 증식을 사용한 특성 추출</a:t>
            </a:r>
          </a:p>
          <a:p>
            <a:pPr>
              <a:buNone/>
              <a:defRPr/>
            </a:pPr>
            <a:r>
              <a:rPr lang="ko-KR" altLang="en-US"/>
              <a:t> </a:t>
            </a:r>
            <a:r>
              <a:rPr lang="en-US" altLang="ko-KR" sz="1800"/>
              <a:t>-</a:t>
            </a:r>
            <a:r>
              <a:rPr lang="ko-KR" altLang="en-US" sz="1800"/>
              <a:t> </a:t>
            </a:r>
            <a:r>
              <a:rPr lang="en-US" altLang="ko-KR" sz="1800"/>
              <a:t>이 기법은 연산 비용이 크기 때문에 GPU를 사용할 수 있을 때 시도해야</a:t>
            </a:r>
            <a:r>
              <a:rPr lang="ko-KR" altLang="en-US" sz="1800"/>
              <a:t>함</a:t>
            </a:r>
          </a:p>
          <a:p>
            <a:pPr>
              <a:buNone/>
              <a:defRPr/>
            </a:pPr>
            <a:endParaRPr lang="ko-KR" altLang="en-US" sz="1800"/>
          </a:p>
          <a:p>
            <a:pPr>
              <a:buNone/>
              <a:defRPr/>
            </a:pPr>
            <a:endParaRPr lang="ko-KR" altLang="en-US" sz="1800"/>
          </a:p>
        </p:txBody>
      </p:sp>
      <p:sp>
        <p:nvSpPr>
          <p:cNvPr id="6" name="내용 개체 틀 2"/>
          <p:cNvSpPr>
            <a:spLocks noGrp="1"/>
          </p:cNvSpPr>
          <p:nvPr/>
        </p:nvSpPr>
        <p:spPr>
          <a:xfrm>
            <a:off x="6096000" y="3089275"/>
            <a:ext cx="5278964" cy="3028421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228600" indent="-228600" algn="l" defTabSz="914400" rtl="0" eaLnBrk="1" latinLnBrk="1" hangingPunct="1">
              <a:spcBef>
                <a:spcPts val="1000"/>
              </a:spcBef>
              <a:buFont typeface="Arial"/>
              <a:buNone/>
              <a:defRPr/>
            </a:pPr>
            <a:r>
              <a:rPr kumimoji="0" lang="en-US" altLang="ko-KR" sz="2200" b="0" i="0" u="none" strike="noStrike" kern="1200" cap="none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</a:t>
            </a:r>
            <a:r>
              <a:rPr kumimoji="0" lang="ko-KR" altLang="en-US" sz="2200" b="0" i="0" u="none" strike="noStrike" kern="1200" cap="none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동결한다 </a:t>
            </a:r>
            <a:r>
              <a:rPr kumimoji="0" lang="en-US" altLang="ko-KR" sz="2200" b="0" i="0" u="none" strike="noStrike" kern="1200" cap="none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kumimoji="0" lang="ko-KR" altLang="en-US" sz="2200" b="0" i="0" u="none" strike="noStrike" kern="1200" cap="none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훈련하는 동안 가중치가 업데이트되지 않도록 막는다는 뜻</a:t>
            </a:r>
          </a:p>
          <a:p>
            <a:pPr marL="228600" indent="-228600" algn="l" defTabSz="914400" rtl="0" eaLnBrk="1" latinLnBrk="1" hangingPunct="1">
              <a:spcBef>
                <a:spcPts val="1000"/>
              </a:spcBef>
              <a:buFont typeface="Arial"/>
              <a:buNone/>
              <a:defRPr/>
            </a:pPr>
            <a:r>
              <a:rPr kumimoji="0" lang="en-US" altLang="ko-KR" sz="2200" b="0" i="0" u="none" strike="noStrike" kern="1200" cap="none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kumimoji="0" lang="ko-KR" altLang="en-US" sz="2200" b="0" i="0" u="none" strike="noStrike" kern="1200" cap="none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동결하지 않으면 </a:t>
            </a:r>
            <a:r>
              <a:rPr kumimoji="0" lang="ko-KR" altLang="en-US" sz="2200" b="0" i="0" u="none" strike="noStrike" kern="1200" cap="none" normalizeH="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합성곱</a:t>
            </a:r>
            <a:r>
              <a:rPr kumimoji="0" lang="ko-KR" altLang="en-US" sz="2200" b="0" i="0" u="none" strike="noStrike" kern="1200" cap="none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기반 층에 의해 사전에 학습된 표현이 훈련하는 동안 수정됨</a:t>
            </a:r>
          </a:p>
          <a:p>
            <a:pPr marL="228600" indent="-228600" algn="l" defTabSz="914400" rtl="0" eaLnBrk="1" latinLnBrk="1" hangingPunct="1">
              <a:spcBef>
                <a:spcPts val="1000"/>
              </a:spcBef>
              <a:buFont typeface="Arial"/>
              <a:buNone/>
              <a:defRPr/>
            </a:pPr>
            <a:r>
              <a:rPr kumimoji="0" lang="en-US" altLang="ko-KR" sz="2200" b="0" i="0" u="none" strike="noStrike" kern="1200" cap="none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kumimoji="0" lang="ko-KR" altLang="en-US" sz="2200" b="0" i="0" u="none" strike="noStrike" kern="1200" cap="none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컴파일 후 </a:t>
            </a:r>
            <a:r>
              <a:rPr kumimoji="0" lang="en-US" altLang="ko-KR" sz="2200" b="0" i="0" u="none" strike="noStrike" kern="1200" cap="none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trainable</a:t>
            </a:r>
            <a:r>
              <a:rPr kumimoji="0" lang="ko-KR" altLang="en-US" sz="2200" b="0" i="0" u="none" strike="noStrike" kern="1200" cap="none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속성을 변경하면 반드시 모델을 다시 컴파일 해야함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/>
            </a:pPr>
            <a:endParaRPr kumimoji="0" lang="en-US" altLang="ko-KR" sz="2200" b="0" i="0" u="none" strike="noStrike" kern="1200" cap="none" normalizeH="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4337" y="3176059"/>
            <a:ext cx="5111662" cy="2707216"/>
          </a:xfrm>
          <a:prstGeom prst="rect">
            <a:avLst/>
          </a:prstGeom>
          <a:ln w="28575">
            <a:solidFill>
              <a:srgbClr val="868686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987425" y="4296834"/>
            <a:ext cx="4593166" cy="317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67666" y="4278841"/>
            <a:ext cx="2180167" cy="370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>
                <a:solidFill>
                  <a:schemeClr val="accent5"/>
                </a:solidFill>
              </a:rPr>
              <a:t>#</a:t>
            </a:r>
            <a:r>
              <a:rPr lang="ko-KR" altLang="en-US" b="1">
                <a:solidFill>
                  <a:schemeClr val="accent5"/>
                </a:solidFill>
              </a:rPr>
              <a:t>네트워크 동결</a:t>
            </a:r>
          </a:p>
        </p:txBody>
      </p:sp>
    </p:spTree>
    <p:extLst>
      <p:ext uri="{BB962C8B-B14F-4D97-AF65-F5344CB8AC3E}">
        <p14:creationId xmlns:p14="http://schemas.microsoft.com/office/powerpoint/2010/main" val="164348225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5.3.1 </a:t>
            </a:r>
            <a:r>
              <a:rPr lang="ko-KR" altLang="en-US"/>
              <a:t>특성 추출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36769" cy="594255"/>
          </a:xfrm>
        </p:spPr>
        <p:txBody>
          <a:bodyPr/>
          <a:lstStyle/>
          <a:p>
            <a:pPr>
              <a:defRPr/>
            </a:pPr>
            <a:r>
              <a:rPr lang="ko-KR" altLang="en-US"/>
              <a:t>훈련 정확도와 검증 정확도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6150" y="5785127"/>
            <a:ext cx="10445750" cy="3653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 처음부터 훈련시킨 소규모 컴브넷보다 과대적합이 줄었음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7725" y="2242458"/>
            <a:ext cx="5248275" cy="347709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05525" y="2214706"/>
            <a:ext cx="5226700" cy="345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97141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5.3.2</a:t>
            </a:r>
            <a:r>
              <a:rPr lang="ko-KR" altLang="en-US"/>
              <a:t> 미세 조정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5368" y="1838324"/>
            <a:ext cx="7162799" cy="4351338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ko-KR" altLang="en-US" sz="2400"/>
              <a:t>특성 추출을 보완하고 모델을 재사용하는 데 널리 사용되는 또 하나의 기법</a:t>
            </a:r>
          </a:p>
          <a:p>
            <a:pPr>
              <a:defRPr/>
            </a:pPr>
            <a:endParaRPr lang="ko-KR" altLang="en-US" sz="2400"/>
          </a:p>
          <a:p>
            <a:pPr>
              <a:defRPr/>
            </a:pPr>
            <a:endParaRPr lang="ko-KR" altLang="en-US" sz="2400"/>
          </a:p>
          <a:p>
            <a:pPr>
              <a:defRPr/>
            </a:pPr>
            <a:r>
              <a:rPr lang="ko-KR" altLang="en-US" sz="2400"/>
              <a:t>미세 조정하는 단계</a:t>
            </a:r>
          </a:p>
          <a:p>
            <a:pPr marL="672600" indent="-444000">
              <a:buAutoNum type="arabicPeriod"/>
              <a:defRPr/>
            </a:pPr>
            <a:r>
              <a:rPr lang="ko-KR" altLang="en-US" sz="1800"/>
              <a:t>사전에 훈련된 기반 네트워크 위에 새로운 네트워크 추가</a:t>
            </a:r>
          </a:p>
          <a:p>
            <a:pPr marL="672600" indent="-444000">
              <a:buAutoNum type="arabicPeriod"/>
              <a:defRPr/>
            </a:pPr>
            <a:r>
              <a:rPr lang="ko-KR" altLang="en-US" sz="1800"/>
              <a:t>기반 네트워크 동결</a:t>
            </a:r>
          </a:p>
          <a:p>
            <a:pPr marL="672600" indent="-444000">
              <a:buAutoNum type="arabicPeriod"/>
              <a:defRPr/>
            </a:pPr>
            <a:r>
              <a:rPr lang="ko-KR" altLang="en-US" sz="1800"/>
              <a:t>새로 추가한 네트워크 훈련</a:t>
            </a:r>
          </a:p>
          <a:p>
            <a:pPr marL="672600" indent="-444000">
              <a:buAutoNum type="arabicPeriod"/>
              <a:defRPr/>
            </a:pPr>
            <a:r>
              <a:rPr lang="ko-KR" altLang="en-US" sz="1800"/>
              <a:t>기반 네트워크에서 일부 층의 동결을 해제</a:t>
            </a:r>
          </a:p>
          <a:p>
            <a:pPr marL="672600" indent="-444000">
              <a:buAutoNum type="arabicPeriod"/>
              <a:defRPr/>
            </a:pPr>
            <a:r>
              <a:rPr lang="ko-KR" altLang="en-US" sz="1800"/>
              <a:t>동결을 해제한 층과 새로 추가한 층을 함께 훈련</a:t>
            </a:r>
          </a:p>
          <a:p>
            <a:pPr>
              <a:buNone/>
              <a:defRPr/>
            </a:pPr>
            <a:endParaRPr lang="ko-KR" altLang="en-US" sz="18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20074" y="134611"/>
            <a:ext cx="2080684" cy="65887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02334" y="412748"/>
            <a:ext cx="1661585" cy="547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/>
              <a:t>합성곱 블록 </a:t>
            </a:r>
            <a:r>
              <a:rPr lang="en-US" altLang="ko-KR" sz="1500"/>
              <a:t>1:</a:t>
            </a:r>
            <a:r>
              <a:rPr lang="ko-KR" altLang="en-US" sz="1500"/>
              <a:t> 동결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95985" y="1369480"/>
            <a:ext cx="1661585" cy="547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/>
              <a:t>합성곱 블록 </a:t>
            </a:r>
            <a:r>
              <a:rPr lang="en-US" altLang="ko-KR" sz="1500"/>
              <a:t>2:</a:t>
            </a:r>
            <a:r>
              <a:rPr lang="ko-KR" altLang="en-US" sz="1500"/>
              <a:t> 동결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217150" y="2437338"/>
            <a:ext cx="1661585" cy="547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/>
              <a:t>합성곱 블록 </a:t>
            </a:r>
            <a:r>
              <a:rPr lang="en-US" altLang="ko-KR" sz="1500"/>
              <a:t>3:</a:t>
            </a:r>
            <a:r>
              <a:rPr lang="ko-KR" altLang="en-US" sz="1500"/>
              <a:t> 동결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85402" y="3643840"/>
            <a:ext cx="1661585" cy="547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/>
              <a:t>합성곱 블록 </a:t>
            </a:r>
            <a:r>
              <a:rPr lang="en-US" altLang="ko-KR" sz="1500"/>
              <a:t>4:</a:t>
            </a:r>
            <a:r>
              <a:rPr lang="ko-KR" altLang="en-US" sz="1500"/>
              <a:t> 동결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91752" y="4805890"/>
            <a:ext cx="1661585" cy="545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/>
              <a:t>합성곱 블록 </a:t>
            </a:r>
            <a:r>
              <a:rPr lang="en-US" altLang="ko-KR" sz="1500"/>
              <a:t>5:</a:t>
            </a:r>
            <a:r>
              <a:rPr lang="ko-KR" altLang="en-US" sz="1500"/>
              <a:t> 미세조정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77969" y="5762622"/>
            <a:ext cx="2080681" cy="769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/>
              <a:t>새로 추가한 </a:t>
            </a:r>
          </a:p>
          <a:p>
            <a:pPr algn="ctr">
              <a:defRPr/>
            </a:pPr>
            <a:r>
              <a:rPr lang="ko-KR" altLang="en-US" sz="1500"/>
              <a:t>완전 연결 분류기</a:t>
            </a:r>
            <a:r>
              <a:rPr lang="en-US" altLang="ko-KR" sz="1500"/>
              <a:t>:</a:t>
            </a:r>
            <a:r>
              <a:rPr lang="ko-KR" altLang="en-US" sz="1500"/>
              <a:t> </a:t>
            </a:r>
          </a:p>
          <a:p>
            <a:pPr algn="ctr">
              <a:defRPr/>
            </a:pPr>
            <a:r>
              <a:rPr lang="ko-KR" altLang="en-US" sz="1500"/>
              <a:t>미세조정</a:t>
            </a:r>
          </a:p>
        </p:txBody>
      </p:sp>
    </p:spTree>
    <p:extLst>
      <p:ext uri="{BB962C8B-B14F-4D97-AF65-F5344CB8AC3E}">
        <p14:creationId xmlns:p14="http://schemas.microsoft.com/office/powerpoint/2010/main" val="2101224399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5.3.2</a:t>
            </a:r>
            <a:r>
              <a:rPr lang="ko-KR" altLang="en-US"/>
              <a:t> 미세 조정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ko-KR" altLang="en-US"/>
              <a:t>합성곱 기반 상위층 </a:t>
            </a:r>
            <a:r>
              <a:rPr lang="en-US" altLang="ko-KR"/>
              <a:t>3</a:t>
            </a:r>
            <a:r>
              <a:rPr lang="ko-KR" altLang="en-US"/>
              <a:t>개의 층을 미세 조정한다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buNone/>
              <a:defRPr/>
            </a:pPr>
            <a:r>
              <a:rPr lang="en-US" altLang="ko-KR" b="1">
                <a:solidFill>
                  <a:schemeClr val="tx1"/>
                </a:solidFill>
              </a:rPr>
              <a:t>Q. </a:t>
            </a:r>
            <a:r>
              <a:rPr lang="ko-KR" altLang="en-US" b="1">
                <a:solidFill>
                  <a:schemeClr val="tx1"/>
                </a:solidFill>
              </a:rPr>
              <a:t>왜 더 많은 층을 미세 조정하지 않는가</a:t>
            </a:r>
            <a:r>
              <a:rPr lang="en-US" altLang="ko-KR" b="1">
                <a:solidFill>
                  <a:schemeClr val="tx1"/>
                </a:solidFill>
              </a:rPr>
              <a:t>?</a:t>
            </a:r>
            <a:endParaRPr lang="en-US" altLang="ko-KR"/>
          </a:p>
          <a:p>
            <a:pPr>
              <a:buNone/>
              <a:defRPr/>
            </a:pPr>
            <a:endParaRPr lang="ko-KR" altLang="en-US" sz="1900"/>
          </a:p>
          <a:p>
            <a:pPr>
              <a:buNone/>
              <a:defRPr/>
            </a:pPr>
            <a:r>
              <a:rPr lang="ko-KR" altLang="en-US" sz="1900"/>
              <a:t> </a:t>
            </a:r>
            <a:r>
              <a:rPr lang="en-US" altLang="ko-KR" sz="1900"/>
              <a:t>- </a:t>
            </a:r>
            <a:r>
              <a:rPr lang="ko-KR" altLang="en-US" sz="1900"/>
              <a:t>새로운 문제에 재활용하도록 수정이 필요한 것은 구체적인 특성이므로 이들을 미세 조정하는 것이 유리함</a:t>
            </a:r>
          </a:p>
          <a:p>
            <a:pPr>
              <a:buNone/>
              <a:defRPr/>
            </a:pPr>
            <a:r>
              <a:rPr lang="ko-KR" altLang="en-US" sz="1900"/>
              <a:t> </a:t>
            </a:r>
            <a:r>
              <a:rPr lang="en-US" altLang="ko-KR" sz="1900"/>
              <a:t>-</a:t>
            </a:r>
            <a:r>
              <a:rPr lang="ko-KR" altLang="en-US" sz="1900"/>
              <a:t> 하위 층으로 갈수록 미세 조정에 대한 효과가 감소</a:t>
            </a:r>
          </a:p>
          <a:p>
            <a:pPr>
              <a:buNone/>
              <a:defRPr/>
            </a:pPr>
            <a:r>
              <a:rPr lang="ko-KR" altLang="en-US" sz="1900"/>
              <a:t> </a:t>
            </a:r>
            <a:r>
              <a:rPr lang="en-US" altLang="ko-KR" sz="1900"/>
              <a:t>-</a:t>
            </a:r>
            <a:r>
              <a:rPr lang="ko-KR" altLang="en-US" sz="1900"/>
              <a:t> 훈련해야 할 파라미터가 많을수록 과대적합의 위험이 커짐</a:t>
            </a:r>
          </a:p>
          <a:p>
            <a:pPr>
              <a:buNone/>
              <a:defRPr/>
            </a:pPr>
            <a:r>
              <a:rPr lang="en-US" altLang="ko-KR" sz="2400" b="1"/>
              <a:t>-&gt;</a:t>
            </a:r>
            <a:r>
              <a:rPr lang="ko-KR" altLang="en-US" sz="2400" b="1"/>
              <a:t> 이 상황에서는 합성곱 기반 층에서 최상위 </a:t>
            </a:r>
            <a:r>
              <a:rPr lang="en-US" altLang="ko-KR" sz="2400" b="1"/>
              <a:t>2~3</a:t>
            </a:r>
            <a:r>
              <a:rPr lang="ko-KR" altLang="en-US" sz="2400" b="1"/>
              <a:t>개의 층만 미세 조정하는 것이 좋음</a:t>
            </a:r>
          </a:p>
        </p:txBody>
      </p:sp>
    </p:spTree>
    <p:extLst>
      <p:ext uri="{BB962C8B-B14F-4D97-AF65-F5344CB8AC3E}">
        <p14:creationId xmlns:p14="http://schemas.microsoft.com/office/powerpoint/2010/main" val="192761273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-0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5" y="2530474"/>
            <a:ext cx="11325225" cy="376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오른쪽 중괄호 2"/>
          <p:cNvSpPr/>
          <p:nvPr/>
        </p:nvSpPr>
        <p:spPr>
          <a:xfrm rot="5400000" flipH="1">
            <a:off x="6015038" y="-1042988"/>
            <a:ext cx="600074" cy="6927850"/>
          </a:xfrm>
          <a:prstGeom prst="rightBrace">
            <a:avLst>
              <a:gd name="adj1" fmla="val 8333"/>
              <a:gd name="adj2" fmla="val 5041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59400" y="6300086"/>
            <a:ext cx="170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(pooling)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029700" y="6300086"/>
            <a:ext cx="170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(pooling)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80737" y="1289903"/>
            <a:ext cx="4668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추가된 </a:t>
            </a:r>
            <a:r>
              <a:rPr lang="ko-KR" altLang="en-US" sz="2400" b="1" dirty="0" err="1"/>
              <a:t>합성곱</a:t>
            </a:r>
            <a:r>
              <a:rPr lang="ko-KR" altLang="en-US" sz="2400" b="1" dirty="0"/>
              <a:t> 계층과 </a:t>
            </a:r>
            <a:r>
              <a:rPr lang="ko-KR" altLang="en-US" sz="2400" b="1" dirty="0" err="1"/>
              <a:t>풀링계층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457515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5.3.2</a:t>
            </a:r>
            <a:r>
              <a:rPr lang="ko-KR" altLang="en-US"/>
              <a:t> 미세 조정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9" y="1825625"/>
            <a:ext cx="5515769" cy="43513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dirty="0" err="1"/>
              <a:t>학습률을</a:t>
            </a:r>
            <a:r>
              <a:rPr lang="ko-KR" altLang="en-US" dirty="0"/>
              <a:t> 낮춘 </a:t>
            </a:r>
            <a:r>
              <a:rPr lang="en-US" altLang="ko-KR" dirty="0"/>
              <a:t>RMSprop </a:t>
            </a:r>
            <a:r>
              <a:rPr lang="ko-KR" altLang="en-US" dirty="0" err="1"/>
              <a:t>옵티마이저를</a:t>
            </a:r>
            <a:r>
              <a:rPr lang="ko-KR" altLang="en-US" dirty="0"/>
              <a:t> 사용</a:t>
            </a:r>
          </a:p>
          <a:p>
            <a:pPr>
              <a:defRPr/>
            </a:pPr>
            <a:endParaRPr lang="ko-KR" altLang="en-US" sz="1800" dirty="0"/>
          </a:p>
          <a:p>
            <a:pPr>
              <a:defRPr/>
            </a:pPr>
            <a:endParaRPr lang="ko-KR" altLang="en-US" dirty="0"/>
          </a:p>
          <a:p>
            <a:pPr>
              <a:buNone/>
              <a:defRPr/>
            </a:pPr>
            <a:r>
              <a:rPr lang="ko-KR" altLang="en-US" dirty="0"/>
              <a:t> </a:t>
            </a:r>
            <a:r>
              <a:rPr lang="en-US" altLang="ko-KR" b="1" dirty="0"/>
              <a:t>Q. </a:t>
            </a:r>
            <a:r>
              <a:rPr lang="ko-KR" altLang="en-US" b="1" dirty="0" err="1"/>
              <a:t>학습률을</a:t>
            </a:r>
            <a:r>
              <a:rPr lang="ko-KR" altLang="en-US" b="1" dirty="0"/>
              <a:t> 낮추는 이유</a:t>
            </a:r>
            <a:r>
              <a:rPr lang="en-US" altLang="ko-KR" b="1" dirty="0"/>
              <a:t>?</a:t>
            </a:r>
          </a:p>
          <a:p>
            <a:pPr>
              <a:buNone/>
              <a:defRPr/>
            </a:pPr>
            <a:endParaRPr lang="en-US" altLang="ko-KR" sz="1300" b="1" dirty="0"/>
          </a:p>
          <a:p>
            <a:pPr>
              <a:buNone/>
              <a:defRPr/>
            </a:pPr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b="1" dirty="0"/>
              <a:t>- </a:t>
            </a:r>
            <a:r>
              <a:rPr lang="ko-KR" altLang="en-US" b="1" dirty="0">
                <a:solidFill>
                  <a:schemeClr val="tx1"/>
                </a:solidFill>
              </a:rPr>
              <a:t>미세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조정하는 </a:t>
            </a:r>
            <a:r>
              <a:rPr lang="en-US" altLang="ko-KR" b="1" dirty="0">
                <a:solidFill>
                  <a:schemeClr val="tx1"/>
                </a:solidFill>
              </a:rPr>
              <a:t>3</a:t>
            </a:r>
            <a:r>
              <a:rPr lang="ko-KR" altLang="en-US" b="1" dirty="0">
                <a:solidFill>
                  <a:schemeClr val="tx1"/>
                </a:solidFill>
              </a:rPr>
              <a:t>개의 층에서 학습된 표현을 조금씩 수정하기 위해</a:t>
            </a:r>
          </a:p>
          <a:p>
            <a:pPr>
              <a:buNone/>
              <a:defRPr/>
            </a:pPr>
            <a:r>
              <a:rPr lang="en-US" altLang="ko-KR" sz="1620" dirty="0">
                <a:solidFill>
                  <a:srgbClr val="FF0000"/>
                </a:solidFill>
              </a:rPr>
              <a:t>*</a:t>
            </a:r>
            <a:r>
              <a:rPr lang="ko-KR" altLang="en-US" sz="1620" dirty="0" err="1">
                <a:solidFill>
                  <a:srgbClr val="FF0000"/>
                </a:solidFill>
              </a:rPr>
              <a:t>변경량이</a:t>
            </a:r>
            <a:r>
              <a:rPr lang="ko-KR" altLang="en-US" sz="1620" dirty="0">
                <a:solidFill>
                  <a:srgbClr val="FF0000"/>
                </a:solidFill>
              </a:rPr>
              <a:t> 너무 크면 학습된 표현에 나쁜 영향을 끼칠 수 있음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9570" y="2208742"/>
            <a:ext cx="5324763" cy="2588683"/>
          </a:xfrm>
          <a:prstGeom prst="rect">
            <a:avLst/>
          </a:prstGeom>
          <a:ln w="28575">
            <a:solidFill>
              <a:srgbClr val="868686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3966634" y="2421466"/>
            <a:ext cx="1661584" cy="338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>
            <a:stCxn id="5" idx="3"/>
          </p:cNvCxnSpPr>
          <p:nvPr/>
        </p:nvCxnSpPr>
        <p:spPr>
          <a:xfrm flipV="1">
            <a:off x="5628218" y="2127250"/>
            <a:ext cx="467782" cy="4635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6096000" y="1695449"/>
            <a:ext cx="5496058" cy="9948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246902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5.3.2</a:t>
            </a:r>
            <a:r>
              <a:rPr lang="ko-KR" altLang="en-US"/>
              <a:t> 미세 조정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2500"/>
              <a:t>지수 이동 평균으로 결과 그래프를 정확도와 손실 값을 부드럽게 표현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43251" y="2387600"/>
            <a:ext cx="5352748" cy="35348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2346325"/>
            <a:ext cx="5319979" cy="355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40648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5.3.3</a:t>
            </a:r>
            <a:r>
              <a:rPr lang="ko-KR" altLang="en-US"/>
              <a:t> 정리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ko-KR" altLang="en-US" sz="2700"/>
              <a:t>컨브넷은 컴퓨터 비전 작업에 가장 뛰어난 머신 러닝 모델이며</a:t>
            </a:r>
            <a:r>
              <a:rPr lang="en-US" altLang="ko-KR" sz="2700"/>
              <a:t>,</a:t>
            </a:r>
            <a:r>
              <a:rPr lang="ko-KR" altLang="en-US" sz="2700"/>
              <a:t> 아주 작은 데이터셋에서도 처음부터 훈련해서 괜찮은 성능을 낼 수 있음</a:t>
            </a:r>
          </a:p>
          <a:p>
            <a:pPr>
              <a:defRPr/>
            </a:pPr>
            <a:endParaRPr lang="ko-KR" altLang="en-US" sz="2000"/>
          </a:p>
          <a:p>
            <a:pPr>
              <a:defRPr/>
            </a:pPr>
            <a:r>
              <a:rPr lang="ko-KR" altLang="en-US" sz="2700"/>
              <a:t>작은 데이터셋에서는 과대적합이 큰 문제이다</a:t>
            </a:r>
            <a:r>
              <a:rPr lang="en-US" altLang="ko-KR" sz="2700"/>
              <a:t>.</a:t>
            </a:r>
            <a:r>
              <a:rPr lang="ko-KR" altLang="en-US" sz="2700"/>
              <a:t> </a:t>
            </a:r>
            <a:r>
              <a:rPr lang="en-US" altLang="ko-KR" sz="2700"/>
              <a:t>-&gt;</a:t>
            </a:r>
            <a:r>
              <a:rPr lang="ko-KR" altLang="en-US" sz="2700"/>
              <a:t> 데이터 증식으로 막을 수 있음</a:t>
            </a:r>
          </a:p>
          <a:p>
            <a:pPr>
              <a:defRPr/>
            </a:pPr>
            <a:endParaRPr lang="ko-KR" altLang="en-US" sz="2000"/>
          </a:p>
          <a:p>
            <a:pPr>
              <a:defRPr/>
            </a:pPr>
            <a:r>
              <a:rPr lang="ko-KR" altLang="en-US" sz="2700"/>
              <a:t>특성 추출 방식으로 새로운 데이터셋에 기존 컨브넷을 쉽게 재사용할 수 있음 </a:t>
            </a:r>
            <a:r>
              <a:rPr lang="en-US" altLang="ko-KR" sz="2700"/>
              <a:t>-</a:t>
            </a:r>
            <a:r>
              <a:rPr lang="ko-KR" altLang="en-US" sz="2700"/>
              <a:t> 작은 이미지 데이터셋으로 작업할 때 효과적</a:t>
            </a:r>
          </a:p>
        </p:txBody>
      </p:sp>
    </p:spTree>
    <p:extLst>
      <p:ext uri="{BB962C8B-B14F-4D97-AF65-F5344CB8AC3E}">
        <p14:creationId xmlns:p14="http://schemas.microsoft.com/office/powerpoint/2010/main" val="177336503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5.4</a:t>
            </a:r>
            <a:r>
              <a:rPr lang="ko-KR" altLang="en-US"/>
              <a:t> 컨브넷 학습 시각화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538095"/>
            <a:ext cx="10515600" cy="3504671"/>
          </a:xfrm>
          <a:ln w="28575">
            <a:solidFill>
              <a:schemeClr val="accent3"/>
            </a:solidFill>
          </a:ln>
        </p:spPr>
        <p:txBody>
          <a:bodyPr>
            <a:normAutofit fontScale="92500" lnSpcReduction="20000"/>
          </a:bodyPr>
          <a:lstStyle/>
          <a:p>
            <a:pPr algn="ctr">
              <a:buNone/>
              <a:defRPr/>
            </a:pPr>
            <a:endParaRPr lang="en-US" altLang="ko-KR" sz="500" dirty="0"/>
          </a:p>
          <a:p>
            <a:pPr algn="ctr">
              <a:buNone/>
              <a:defRPr/>
            </a:pPr>
            <a:r>
              <a:rPr lang="en-US" altLang="ko-KR" sz="2900" dirty="0"/>
              <a:t>&lt;</a:t>
            </a:r>
            <a:r>
              <a:rPr lang="ko-KR" altLang="en-US" sz="2900" dirty="0"/>
              <a:t>가장 사용이 편하고 유용한 세 가지 기법</a:t>
            </a:r>
            <a:r>
              <a:rPr lang="en-US" altLang="ko-KR" sz="2900" dirty="0"/>
              <a:t>&gt;</a:t>
            </a:r>
          </a:p>
          <a:p>
            <a:pPr algn="ctr">
              <a:buNone/>
              <a:defRPr/>
            </a:pPr>
            <a:endParaRPr lang="en-US" altLang="ko-KR" sz="2400" dirty="0"/>
          </a:p>
          <a:p>
            <a:pPr>
              <a:defRPr/>
            </a:pPr>
            <a:r>
              <a:rPr lang="ko-KR" altLang="en-US" sz="2400" dirty="0" err="1"/>
              <a:t>컨브넷</a:t>
            </a:r>
            <a:r>
              <a:rPr lang="ko-KR" altLang="en-US" sz="2400" dirty="0"/>
              <a:t> 중간층의 출력</a:t>
            </a:r>
            <a:r>
              <a:rPr lang="en-US" altLang="ko-KR" sz="2400" dirty="0"/>
              <a:t>(</a:t>
            </a:r>
            <a:r>
              <a:rPr lang="ko-KR" altLang="en-US" sz="2400" dirty="0"/>
              <a:t>중간층에 있는 활성화</a:t>
            </a:r>
            <a:r>
              <a:rPr lang="en-US" altLang="ko-KR" sz="2400" dirty="0"/>
              <a:t>)</a:t>
            </a:r>
            <a:r>
              <a:rPr lang="ko-KR" altLang="en-US" sz="2400" dirty="0"/>
              <a:t>을 시각화하기</a:t>
            </a:r>
          </a:p>
          <a:p>
            <a:pPr>
              <a:defRPr/>
            </a:pPr>
            <a:endParaRPr lang="ko-KR" altLang="en-US" sz="2400" dirty="0"/>
          </a:p>
          <a:p>
            <a:pPr>
              <a:defRPr/>
            </a:pPr>
            <a:r>
              <a:rPr lang="ko-KR" altLang="en-US" sz="2400" dirty="0" err="1"/>
              <a:t>컨브넷</a:t>
            </a:r>
            <a:r>
              <a:rPr lang="ko-KR" altLang="en-US" sz="2400" dirty="0"/>
              <a:t> 필터를 시각화하기</a:t>
            </a:r>
          </a:p>
          <a:p>
            <a:pPr>
              <a:defRPr/>
            </a:pPr>
            <a:endParaRPr lang="ko-KR" altLang="en-US" sz="2400" dirty="0"/>
          </a:p>
          <a:p>
            <a:pPr>
              <a:defRPr/>
            </a:pPr>
            <a:r>
              <a:rPr lang="ko-KR" altLang="en-US" sz="2400" dirty="0"/>
              <a:t>클래스 활성화에 대한 </a:t>
            </a:r>
            <a:r>
              <a:rPr lang="ko-KR" altLang="en-US" sz="2400" dirty="0" err="1"/>
              <a:t>히트맵을</a:t>
            </a:r>
            <a:r>
              <a:rPr lang="ko-KR" altLang="en-US" sz="2400" dirty="0"/>
              <a:t> 이미지에 시각화하기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7291" y="1714499"/>
            <a:ext cx="10657418" cy="823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720" indent="-342720">
              <a:buFont typeface="Wingdings"/>
              <a:buChar char="ü"/>
              <a:defRPr/>
            </a:pPr>
            <a:r>
              <a:rPr lang="ko-KR" altLang="en-US" sz="2400"/>
              <a:t>컨브넷의 표현은 시각적인 개념을 학습한 것이기 때문에 시각화하기 아주 좋음</a:t>
            </a:r>
          </a:p>
        </p:txBody>
      </p:sp>
    </p:spTree>
    <p:extLst>
      <p:ext uri="{BB962C8B-B14F-4D97-AF65-F5344CB8AC3E}">
        <p14:creationId xmlns:p14="http://schemas.microsoft.com/office/powerpoint/2010/main" val="1243628285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5.4.1</a:t>
            </a:r>
            <a:r>
              <a:rPr lang="ko-KR" altLang="en-US"/>
              <a:t> 중간층의 활성화 시각화하기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46249"/>
            <a:ext cx="10515600" cy="4351338"/>
          </a:xfrm>
        </p:spPr>
        <p:txBody>
          <a:bodyPr/>
          <a:lstStyle/>
          <a:p>
            <a:pPr marL="399840" indent="-399840">
              <a:buFont typeface="Wingdings"/>
              <a:buChar char="Ø"/>
              <a:defRPr/>
            </a:pPr>
            <a:r>
              <a:rPr lang="ko-KR" altLang="en-US"/>
              <a:t>어떤 입력이 주어졌을 때 네트워크에 있는 여러 합성곱과 풀링 층이 출력하는 특성맵을 그리는 것</a:t>
            </a:r>
          </a:p>
          <a:p>
            <a:pPr marL="399840" indent="-399840">
              <a:buFont typeface="Wingdings"/>
              <a:buChar char="Ø"/>
              <a:defRPr/>
            </a:pPr>
            <a:endParaRPr lang="ko-KR" altLang="en-US" sz="2800"/>
          </a:p>
          <a:p>
            <a:pPr marL="399840" indent="-399840">
              <a:buFont typeface="Wingdings"/>
              <a:buChar char="Ø"/>
              <a:defRPr/>
            </a:pPr>
            <a:endParaRPr lang="ko-KR" altLang="en-US" sz="2800"/>
          </a:p>
          <a:p>
            <a:pPr marL="0" indent="0">
              <a:buFont typeface="Wingdings"/>
              <a:buNone/>
              <a:defRPr/>
            </a:pPr>
            <a:r>
              <a:rPr lang="ko-KR" altLang="en-US" sz="2700"/>
              <a:t> </a:t>
            </a:r>
            <a:r>
              <a:rPr lang="en-US" altLang="ko-KR" sz="2700"/>
              <a:t>-</a:t>
            </a:r>
            <a:r>
              <a:rPr lang="ko-KR" altLang="en-US" sz="2700"/>
              <a:t> 이 방법은 네트워크에 의해 학습된 필터들이 어떻게 입력을 분해하는지 보여줌</a:t>
            </a:r>
            <a:endParaRPr lang="ko-KR" altLang="en-US" sz="2600"/>
          </a:p>
          <a:p>
            <a:pPr marL="228600" indent="-228600">
              <a:defRPr/>
            </a:pPr>
            <a:endParaRPr lang="ko-KR" altLang="en-US" sz="2600"/>
          </a:p>
        </p:txBody>
      </p:sp>
    </p:spTree>
    <p:extLst>
      <p:ext uri="{BB962C8B-B14F-4D97-AF65-F5344CB8AC3E}">
        <p14:creationId xmlns:p14="http://schemas.microsoft.com/office/powerpoint/2010/main" val="3594625710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5.4.1</a:t>
            </a:r>
            <a:r>
              <a:rPr lang="ko-KR" altLang="en-US"/>
              <a:t> 중간층의 활성화 시각화하기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54216" y="3276600"/>
            <a:ext cx="6209505" cy="2644775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모든 합성곱과 풀링 층의 활성화를 출력하는 케라스 모델을 만들 것</a:t>
            </a:r>
          </a:p>
          <a:p>
            <a:pPr>
              <a:defRPr/>
            </a:pP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120" t="1120" r="1860" b="1120"/>
          <a:stretch>
            <a:fillRect/>
          </a:stretch>
        </p:blipFill>
        <p:spPr>
          <a:xfrm>
            <a:off x="1265955" y="2104753"/>
            <a:ext cx="3081893" cy="3085182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976310" y="5294307"/>
            <a:ext cx="3790156" cy="775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500"/>
              <a:t>-</a:t>
            </a:r>
            <a:r>
              <a:rPr lang="ko-KR" altLang="en-US" sz="1500"/>
              <a:t> 네트워크를 훈련할 때 사용했던 이미지에 포함되지 않은 고양이 사진 하나를 입력 이미지로 선택</a:t>
            </a:r>
          </a:p>
        </p:txBody>
      </p:sp>
    </p:spTree>
    <p:extLst>
      <p:ext uri="{BB962C8B-B14F-4D97-AF65-F5344CB8AC3E}">
        <p14:creationId xmlns:p14="http://schemas.microsoft.com/office/powerpoint/2010/main" val="1506468819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5.4.1</a:t>
            </a:r>
            <a:r>
              <a:rPr lang="ko-KR" altLang="en-US"/>
              <a:t> 중간층의 활성화 시각화하기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85023" y="2350914"/>
            <a:ext cx="7021953" cy="1420985"/>
          </a:xfrm>
          <a:prstGeom prst="rect">
            <a:avLst/>
          </a:prstGeom>
          <a:ln w="28575">
            <a:solidFill>
              <a:srgbClr val="868686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69367" y="5002213"/>
            <a:ext cx="7053264" cy="514836"/>
          </a:xfrm>
          <a:prstGeom prst="rect">
            <a:avLst/>
          </a:prstGeom>
          <a:ln w="25717">
            <a:solidFill>
              <a:srgbClr val="868686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2757289" y="3905844"/>
            <a:ext cx="6677422" cy="319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/>
              <a:t>입력 텐서와 출력 텐서의 리스트로 모델 객체 만들기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57289" y="5645744"/>
            <a:ext cx="6677422" cy="314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/>
              <a:t>예측 모드로 모델 실행하기</a:t>
            </a:r>
          </a:p>
        </p:txBody>
      </p:sp>
    </p:spTree>
    <p:extLst>
      <p:ext uri="{BB962C8B-B14F-4D97-AF65-F5344CB8AC3E}">
        <p14:creationId xmlns:p14="http://schemas.microsoft.com/office/powerpoint/2010/main" val="4114888528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5.4.1</a:t>
            </a:r>
            <a:r>
              <a:rPr lang="ko-KR" altLang="en-US" dirty="0"/>
              <a:t> 중간층의 활성화 시각화하기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3851" y="1982231"/>
            <a:ext cx="4450080" cy="373380"/>
          </a:xfrm>
          <a:prstGeom prst="rect">
            <a:avLst/>
          </a:prstGeom>
          <a:ln w="28575">
            <a:solidFill>
              <a:srgbClr val="868686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6714" y="2574093"/>
            <a:ext cx="3370184" cy="32677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54457" y="1972705"/>
            <a:ext cx="4442459" cy="373380"/>
          </a:xfrm>
          <a:prstGeom prst="rect">
            <a:avLst/>
          </a:prstGeom>
          <a:ln w="28575">
            <a:solidFill>
              <a:srgbClr val="868686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02402" y="2630330"/>
            <a:ext cx="3374786" cy="32922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42617" y="2926336"/>
            <a:ext cx="2470368" cy="1523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dirty="0"/>
              <a:t>-</a:t>
            </a:r>
            <a:r>
              <a:rPr lang="ko-KR" altLang="en-US" sz="1600" b="1" dirty="0"/>
              <a:t> 원본 모델의 첫 번째 층 활성화 중 </a:t>
            </a:r>
            <a:r>
              <a:rPr lang="en-US" altLang="ko-KR" sz="1600" b="1" dirty="0"/>
              <a:t>20</a:t>
            </a:r>
            <a:r>
              <a:rPr lang="ko-KR" altLang="en-US" sz="1600" b="1" dirty="0"/>
              <a:t>번째 채널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b="1" dirty="0"/>
              <a:t>-</a:t>
            </a:r>
            <a:r>
              <a:rPr lang="ko-KR" altLang="en-US" sz="1600" b="1" dirty="0"/>
              <a:t> 대각선 에지를 감지하도록 인코딩 된 것으로 예상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577188" y="2926336"/>
            <a:ext cx="2614812" cy="1892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dirty="0"/>
              <a:t>-</a:t>
            </a:r>
            <a:r>
              <a:rPr lang="ko-KR" altLang="en-US" sz="1600" b="1" dirty="0"/>
              <a:t> 원본 모델의 첫 번째 층 활성화 중 </a:t>
            </a:r>
            <a:r>
              <a:rPr lang="en-US" altLang="ko-KR" sz="1600" b="1" dirty="0"/>
              <a:t>16</a:t>
            </a:r>
            <a:r>
              <a:rPr lang="ko-KR" altLang="en-US" sz="1600" b="1" dirty="0"/>
              <a:t>번째 채널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b="1" dirty="0"/>
              <a:t>-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‘</a:t>
            </a:r>
            <a:r>
              <a:rPr lang="ko-KR" altLang="en-US" sz="1600" b="1" dirty="0"/>
              <a:t>밝은 녹색 점</a:t>
            </a:r>
            <a:r>
              <a:rPr lang="en-US" altLang="ko-KR" sz="1600" b="1" dirty="0"/>
              <a:t>’</a:t>
            </a:r>
            <a:r>
              <a:rPr lang="ko-KR" altLang="en-US" sz="1600" b="1" dirty="0"/>
              <a:t>을 감지하는 것 같아 고양이 눈을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600" b="1" dirty="0"/>
              <a:t>   인코딩하기 좋음</a:t>
            </a:r>
          </a:p>
        </p:txBody>
      </p:sp>
      <p:sp>
        <p:nvSpPr>
          <p:cNvPr id="10" name="타원 9"/>
          <p:cNvSpPr/>
          <p:nvPr/>
        </p:nvSpPr>
        <p:spPr>
          <a:xfrm>
            <a:off x="3928070" y="1935757"/>
            <a:ext cx="297656" cy="297656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9428360" y="1939331"/>
            <a:ext cx="297656" cy="297656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25163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5.4.1</a:t>
            </a:r>
            <a:r>
              <a:rPr lang="ko-KR" altLang="en-US"/>
              <a:t> 중간층의 활성화 시각화하기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879024" y="3036871"/>
            <a:ext cx="5257800" cy="2277666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8</a:t>
            </a:r>
            <a:r>
              <a:rPr lang="ko-KR" altLang="en-US" dirty="0"/>
              <a:t>개의 활성화 </a:t>
            </a:r>
            <a:r>
              <a:rPr lang="ko-KR" altLang="en-US" dirty="0" err="1"/>
              <a:t>맵에서</a:t>
            </a:r>
            <a:r>
              <a:rPr lang="ko-KR" altLang="en-US" dirty="0"/>
              <a:t> 추출한 모든 채널을 그리기 위해 하나의 큰 이미지 </a:t>
            </a:r>
            <a:r>
              <a:rPr lang="ko-KR" altLang="en-US" dirty="0" err="1"/>
              <a:t>텐서에</a:t>
            </a:r>
            <a:r>
              <a:rPr lang="ko-KR" altLang="en-US" dirty="0"/>
              <a:t> 추출한 결과를 나란히 쌓음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85600" y="1607611"/>
            <a:ext cx="4142133" cy="4415463"/>
          </a:xfrm>
          <a:prstGeom prst="rect">
            <a:avLst/>
          </a:prstGeom>
          <a:ln w="28575">
            <a:solidFill>
              <a:srgbClr val="868686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164068" y="6276357"/>
            <a:ext cx="4385196" cy="284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300"/>
              <a:t>-</a:t>
            </a:r>
            <a:r>
              <a:rPr lang="ko-KR" altLang="en-US" sz="1300"/>
              <a:t> 중간층의 모든 활성화에 있는 채널 시각화하기 코드 中</a:t>
            </a:r>
            <a:endParaRPr lang="en-US" altLang="ko-KR" sz="1300"/>
          </a:p>
        </p:txBody>
      </p:sp>
    </p:spTree>
    <p:extLst>
      <p:ext uri="{BB962C8B-B14F-4D97-AF65-F5344CB8AC3E}">
        <p14:creationId xmlns:p14="http://schemas.microsoft.com/office/powerpoint/2010/main" val="1135983207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1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5">
            <a:extLst>
              <a:ext uri="{FF2B5EF4-FFF2-40B4-BE49-F238E27FC236}">
                <a16:creationId xmlns:a16="http://schemas.microsoft.com/office/drawing/2014/main" id="{74ABF6B1-3A9A-4CEE-889E-0D96AB03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4916" y="914402"/>
            <a:ext cx="10706984" cy="14728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defRPr/>
            </a:pPr>
            <a:r>
              <a:rPr lang="en-US" altLang="ko-KR" sz="5400"/>
              <a:t>5.4.1 </a:t>
            </a:r>
            <a:r>
              <a:rPr lang="ko-KR" altLang="en-US" sz="5400"/>
              <a:t>중간층의 활성화 시각화하기</a:t>
            </a:r>
          </a:p>
        </p:txBody>
      </p:sp>
      <p:cxnSp>
        <p:nvCxnSpPr>
          <p:cNvPr id="13" name="Straight Connector 17">
            <a:extLst>
              <a:ext uri="{FF2B5EF4-FFF2-40B4-BE49-F238E27FC236}">
                <a16:creationId xmlns:a16="http://schemas.microsoft.com/office/drawing/2014/main" id="{FA3B1AA1-E3FF-4079-8312-680006C2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36591" r="40015"/>
          <a:stretch/>
        </p:blipFill>
        <p:spPr>
          <a:xfrm>
            <a:off x="800100" y="3408760"/>
            <a:ext cx="3429884" cy="23824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9640" r="30321" b="2"/>
          <a:stretch/>
        </p:blipFill>
        <p:spPr>
          <a:xfrm>
            <a:off x="4416633" y="3423024"/>
            <a:ext cx="3376705" cy="23824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36547" r="40939" b="1"/>
          <a:stretch/>
        </p:blipFill>
        <p:spPr>
          <a:xfrm>
            <a:off x="7979987" y="3429000"/>
            <a:ext cx="3405730" cy="2382440"/>
          </a:xfrm>
          <a:prstGeom prst="rect">
            <a:avLst/>
          </a:prstGeom>
        </p:spPr>
      </p:pic>
      <p:cxnSp>
        <p:nvCxnSpPr>
          <p:cNvPr id="15" name="Straight Connector 19">
            <a:extLst>
              <a:ext uri="{FF2B5EF4-FFF2-40B4-BE49-F238E27FC236}">
                <a16:creationId xmlns:a16="http://schemas.microsoft.com/office/drawing/2014/main" id="{4A0388DE-CBA1-408E-BECE-8BCDD80FD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952309" y="2572494"/>
            <a:ext cx="23053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ko-KR" sz="2400" b="1" dirty="0"/>
              <a:t>&lt;</a:t>
            </a:r>
            <a:r>
              <a:rPr lang="ko-KR" altLang="en-US" sz="2400" b="1" dirty="0"/>
              <a:t>추출한 결과</a:t>
            </a:r>
            <a:r>
              <a:rPr lang="en-US" altLang="ko-KR" sz="2400" b="1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26165517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media.vlpt.us/images/seongguk/post/8231f308-e21b-4fb0-9e20-8995d0fa92ae/no_padding_no_strides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274" y="812800"/>
            <a:ext cx="4619625" cy="490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media.vlpt.us/images/seongguk/post/4495b7ee-ac0c-4993-b9df-50ccae3c5c20/ima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" y="2312108"/>
            <a:ext cx="4800492" cy="308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8450" y="0"/>
            <a:ext cx="420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2. </a:t>
            </a:r>
            <a:r>
              <a:rPr lang="ko-KR" altLang="en-US" sz="3600" b="1" dirty="0" err="1"/>
              <a:t>합성곱</a:t>
            </a:r>
            <a:r>
              <a:rPr lang="ko-KR" altLang="en-US" sz="3600" b="1" dirty="0"/>
              <a:t> 연산</a:t>
            </a:r>
          </a:p>
        </p:txBody>
      </p:sp>
    </p:spTree>
    <p:extLst>
      <p:ext uri="{BB962C8B-B14F-4D97-AF65-F5344CB8AC3E}">
        <p14:creationId xmlns:p14="http://schemas.microsoft.com/office/powerpoint/2010/main" val="16632423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1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" name="Rectangle 14">
            <a:extLst>
              <a:ext uri="{FF2B5EF4-FFF2-40B4-BE49-F238E27FC236}">
                <a16:creationId xmlns:a16="http://schemas.microsoft.com/office/drawing/2014/main" id="{74ABF6B1-3A9A-4CEE-889E-0D96AB03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4916" y="914402"/>
            <a:ext cx="10706984" cy="14728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defRPr/>
            </a:pPr>
            <a:r>
              <a:rPr lang="en-US" altLang="ko-KR" sz="5400"/>
              <a:t>5.4.1 </a:t>
            </a:r>
            <a:r>
              <a:rPr lang="ko-KR" altLang="en-US" sz="5400"/>
              <a:t>중간층의 활성화 시각화하기</a:t>
            </a:r>
          </a:p>
        </p:txBody>
      </p:sp>
      <p:cxnSp>
        <p:nvCxnSpPr>
          <p:cNvPr id="12" name="Straight Connector 16">
            <a:extLst>
              <a:ext uri="{FF2B5EF4-FFF2-40B4-BE49-F238E27FC236}">
                <a16:creationId xmlns:a16="http://schemas.microsoft.com/office/drawing/2014/main" id="{FA3B1AA1-E3FF-4079-8312-680006C2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7224" r="31026" b="-1"/>
          <a:stretch/>
        </p:blipFill>
        <p:spPr>
          <a:xfrm>
            <a:off x="800100" y="3408760"/>
            <a:ext cx="3429884" cy="23824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791" r="25573" b="3"/>
          <a:stretch/>
        </p:blipFill>
        <p:spPr>
          <a:xfrm>
            <a:off x="4416633" y="3423024"/>
            <a:ext cx="3376705" cy="23824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10044" r="16696" b="3"/>
          <a:stretch/>
        </p:blipFill>
        <p:spPr>
          <a:xfrm>
            <a:off x="7979987" y="3429000"/>
            <a:ext cx="3405730" cy="2382440"/>
          </a:xfrm>
          <a:prstGeom prst="rect">
            <a:avLst/>
          </a:prstGeom>
        </p:spPr>
      </p:pic>
      <p:cxnSp>
        <p:nvCxnSpPr>
          <p:cNvPr id="14" name="Straight Connector 18">
            <a:extLst>
              <a:ext uri="{FF2B5EF4-FFF2-40B4-BE49-F238E27FC236}">
                <a16:creationId xmlns:a16="http://schemas.microsoft.com/office/drawing/2014/main" id="{4A0388DE-CBA1-408E-BECE-8BCDD80FD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066393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95324" y="904730"/>
            <a:ext cx="4257675" cy="16525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defRPr/>
            </a:pPr>
            <a:r>
              <a:rPr lang="en-US" altLang="ko-KR" sz="37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5.4.1 </a:t>
            </a:r>
            <a:r>
              <a:rPr lang="ko-KR" altLang="en-US" sz="37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중간층의 활성화 시각화하기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9EF34C-5622-413F-9C9F-AC937E306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851938" y="838135"/>
            <a:ext cx="6644738" cy="2095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57040" indent="-228600" latinLnBrk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 dirty="0"/>
              <a:t>첫 번째 층은 여러 종류의 에지 감지기를 </a:t>
            </a:r>
            <a:r>
              <a:rPr lang="ko-KR" altLang="en-US" sz="1400" dirty="0" err="1"/>
              <a:t>모아놓은</a:t>
            </a:r>
            <a:r>
              <a:rPr lang="ko-KR" altLang="en-US" sz="1400" dirty="0"/>
              <a:t> 것 </a:t>
            </a:r>
            <a:r>
              <a:rPr lang="en-US" altLang="ko-KR" sz="1400" dirty="0"/>
              <a:t>- </a:t>
            </a:r>
            <a:r>
              <a:rPr lang="ko-KR" altLang="en-US" sz="1400" dirty="0"/>
              <a:t>초기 사진에 있는 거의 모든 정보 유지</a:t>
            </a:r>
          </a:p>
          <a:p>
            <a:pPr marL="257040" indent="-228600" latinLnBrk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 dirty="0"/>
              <a:t>상위 층으로 갈수록 활성화는 점점 더 추상적으로 되고 시각적으로 이해하기 </a:t>
            </a:r>
            <a:r>
              <a:rPr lang="ko-KR" altLang="en-US" sz="1400" dirty="0" err="1"/>
              <a:t>어려워짐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0" indent="-228600" latinLnBrk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400" dirty="0"/>
              <a:t>      -&gt; </a:t>
            </a:r>
            <a:r>
              <a:rPr lang="ko-KR" altLang="en-US" sz="1400" dirty="0"/>
              <a:t>시각적 콘텐츠에 관한 정보</a:t>
            </a:r>
            <a:r>
              <a:rPr lang="en-US" altLang="ko-KR" sz="1400" dirty="0"/>
              <a:t>↓ / </a:t>
            </a:r>
            <a:r>
              <a:rPr lang="ko-KR" altLang="en-US" sz="1400" dirty="0"/>
              <a:t>이미지 클래스에 관한 정보</a:t>
            </a:r>
            <a:r>
              <a:rPr lang="en-US" altLang="ko-KR" sz="1400" dirty="0"/>
              <a:t>↑</a:t>
            </a:r>
          </a:p>
          <a:p>
            <a:pPr marL="257040" indent="-228600" latinLnBrk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 dirty="0" err="1"/>
              <a:t>비어있는</a:t>
            </a:r>
            <a:r>
              <a:rPr lang="ko-KR" altLang="en-US" sz="1400" dirty="0"/>
              <a:t> 활성화가 층이 깊어짐에 따라 늘어남 </a:t>
            </a:r>
            <a:endParaRPr lang="en-US" altLang="ko-KR" sz="1400" dirty="0"/>
          </a:p>
          <a:p>
            <a:pPr marL="0" indent="-228600" latinLnBrk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400" dirty="0"/>
              <a:t>      -&gt; </a:t>
            </a:r>
            <a:r>
              <a:rPr lang="ko-KR" altLang="en-US" sz="1400" dirty="0"/>
              <a:t>필터에 인코딩 패턴이 입력 이미지에 나타나지 않음을 의미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r="2949" b="1"/>
          <a:stretch/>
        </p:blipFill>
        <p:spPr>
          <a:xfrm>
            <a:off x="800100" y="3048000"/>
            <a:ext cx="5133990" cy="2737551"/>
          </a:xfrm>
          <a:prstGeom prst="rect">
            <a:avLst/>
          </a:prstGeom>
        </p:spPr>
      </p:pic>
      <p:pic>
        <p:nvPicPr>
          <p:cNvPr id="8" name="그림 7" descr="텍스트, 전자기기, 스크린샷, 디스플레이이(가) 표시된 사진&#10;&#10;자동 생성된 설명"/>
          <p:cNvPicPr>
            <a:picLocks noChangeAspect="1"/>
          </p:cNvPicPr>
          <p:nvPr/>
        </p:nvPicPr>
        <p:blipFill rotWithShape="1">
          <a:blip r:embed="rId3"/>
          <a:srcRect r="2036" b="1"/>
          <a:stretch/>
        </p:blipFill>
        <p:spPr>
          <a:xfrm>
            <a:off x="6209622" y="3048000"/>
            <a:ext cx="5182278" cy="273755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549954-3C0C-48B7-9BE6-9B32C39D0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0930254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5.4.2</a:t>
            </a:r>
            <a:r>
              <a:rPr lang="ko-KR" altLang="en-US"/>
              <a:t> 컨브넷 필터 시각화하기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99840" indent="-399840">
              <a:buFont typeface="Wingdings"/>
              <a:buChar char="Ø"/>
              <a:defRPr/>
            </a:pPr>
            <a:r>
              <a:rPr lang="ko-KR" altLang="en-US" b="1" dirty="0"/>
              <a:t>각 필터가 반응하는 시각적 패턴을 그려보는 것</a:t>
            </a:r>
          </a:p>
          <a:p>
            <a:pPr marL="399840" indent="-399840">
              <a:buFont typeface="Wingdings"/>
              <a:buChar char="Ø"/>
              <a:defRPr/>
            </a:pPr>
            <a:endParaRPr lang="en-US" altLang="ko-KR" dirty="0"/>
          </a:p>
          <a:p>
            <a:pPr marL="399840" indent="-399840">
              <a:buFont typeface="Wingdings"/>
              <a:buChar char="Ø"/>
              <a:defRPr/>
            </a:pPr>
            <a:endParaRPr lang="en-US" altLang="ko-KR" dirty="0"/>
          </a:p>
          <a:p>
            <a:pPr marL="0" indent="0">
              <a:buNone/>
              <a:defRPr/>
            </a:pPr>
            <a:r>
              <a:rPr lang="en-US" altLang="ko-KR" sz="2600" dirty="0"/>
              <a:t>-</a:t>
            </a:r>
            <a:r>
              <a:rPr lang="ko-KR" altLang="en-US" sz="2600" dirty="0"/>
              <a:t> 빈 입력 이미지에서 시작해서 특정 필터의 응답을 최대화하기 위해 </a:t>
            </a:r>
            <a:r>
              <a:rPr lang="ko-KR" altLang="en-US" sz="2600" dirty="0" err="1"/>
              <a:t>컨브넷</a:t>
            </a:r>
            <a:r>
              <a:rPr lang="ko-KR" altLang="en-US" sz="2600" dirty="0"/>
              <a:t> 입력 이미지에 경사 </a:t>
            </a:r>
            <a:r>
              <a:rPr lang="ko-KR" altLang="en-US" sz="2600" dirty="0" err="1"/>
              <a:t>상승법</a:t>
            </a:r>
            <a:r>
              <a:rPr lang="en-US" altLang="ko-KR" sz="2600" dirty="0"/>
              <a:t>*</a:t>
            </a:r>
            <a:r>
              <a:rPr lang="ko-KR" altLang="en-US" sz="2600" dirty="0"/>
              <a:t>을 적용한다</a:t>
            </a:r>
            <a:r>
              <a:rPr lang="en-US" altLang="ko-KR" sz="2600" dirty="0"/>
              <a:t>.</a:t>
            </a:r>
            <a:endParaRPr lang="en-US" altLang="ko-KR" dirty="0"/>
          </a:p>
          <a:p>
            <a:pPr marL="0" indent="0">
              <a:buNone/>
              <a:defRPr/>
            </a:pPr>
            <a:endParaRPr lang="en-US" altLang="ko-KR" dirty="0"/>
          </a:p>
          <a:p>
            <a:pPr marL="0" indent="0">
              <a:buNone/>
              <a:defRPr/>
            </a:pPr>
            <a:r>
              <a:rPr lang="en-US" altLang="ko-KR" sz="2000" dirty="0"/>
              <a:t>*</a:t>
            </a:r>
            <a:r>
              <a:rPr lang="ko-KR" altLang="en-US" sz="2000" b="1" dirty="0"/>
              <a:t>경사 </a:t>
            </a:r>
            <a:r>
              <a:rPr lang="ko-KR" altLang="en-US" sz="2000" b="1" dirty="0" err="1"/>
              <a:t>상승법이란</a:t>
            </a:r>
            <a:r>
              <a:rPr lang="en-US" altLang="ko-KR" sz="2000" b="1" dirty="0"/>
              <a:t>?</a:t>
            </a:r>
          </a:p>
          <a:p>
            <a:pPr marL="0" indent="0">
              <a:buNone/>
              <a:defRPr/>
            </a:pPr>
            <a:r>
              <a:rPr lang="ko-KR" altLang="en-US" sz="2000" dirty="0"/>
              <a:t> 손실 함수의 값이 커지는 방향으로 </a:t>
            </a:r>
            <a:r>
              <a:rPr lang="ko-KR" altLang="en-US" sz="2000" dirty="0" err="1"/>
              <a:t>그래디언트를</a:t>
            </a:r>
            <a:r>
              <a:rPr lang="ko-KR" altLang="en-US" sz="2000" dirty="0"/>
              <a:t> 업데이트하는 것</a:t>
            </a:r>
          </a:p>
        </p:txBody>
      </p:sp>
    </p:spTree>
    <p:extLst>
      <p:ext uri="{BB962C8B-B14F-4D97-AF65-F5344CB8AC3E}">
        <p14:creationId xmlns:p14="http://schemas.microsoft.com/office/powerpoint/2010/main" val="3215463862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5.4.2</a:t>
            </a:r>
            <a:r>
              <a:rPr lang="ko-KR" altLang="en-US"/>
              <a:t> 컨브넷 필터 시각화하기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5649" y="4658849"/>
            <a:ext cx="6149340" cy="335280"/>
          </a:xfrm>
          <a:prstGeom prst="rect">
            <a:avLst/>
          </a:prstGeom>
          <a:ln w="28575">
            <a:solidFill>
              <a:srgbClr val="868686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15649" y="1762602"/>
            <a:ext cx="6134100" cy="1645919"/>
          </a:xfrm>
          <a:prstGeom prst="rect">
            <a:avLst/>
          </a:prstGeom>
          <a:ln w="28575">
            <a:solidFill>
              <a:srgbClr val="868686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215649" y="3543454"/>
            <a:ext cx="6141642" cy="547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500" dirty="0"/>
              <a:t>-</a:t>
            </a:r>
            <a:r>
              <a:rPr lang="ko-KR" altLang="en-US" sz="1500" dirty="0"/>
              <a:t> </a:t>
            </a:r>
            <a:r>
              <a:rPr lang="en-US" altLang="ko-KR" sz="1500" dirty="0"/>
              <a:t>ImageNet</a:t>
            </a:r>
            <a:r>
              <a:rPr lang="ko-KR" altLang="en-US" sz="1500" dirty="0"/>
              <a:t>에 사전 훈련된 </a:t>
            </a:r>
            <a:r>
              <a:rPr lang="en-US" altLang="ko-KR" sz="1500" dirty="0"/>
              <a:t>VGG16</a:t>
            </a:r>
            <a:r>
              <a:rPr lang="ko-KR" altLang="en-US" sz="1500" dirty="0"/>
              <a:t> 네트워크에서 </a:t>
            </a:r>
            <a:r>
              <a:rPr lang="en-US" altLang="ko-KR" sz="1500" dirty="0"/>
              <a:t>block3_conv1</a:t>
            </a:r>
            <a:r>
              <a:rPr lang="ko-KR" altLang="en-US" sz="1500" dirty="0"/>
              <a:t> 층 필터 </a:t>
            </a:r>
            <a:r>
              <a:rPr lang="en-US" altLang="ko-KR" sz="1500" dirty="0"/>
              <a:t>0</a:t>
            </a:r>
            <a:r>
              <a:rPr lang="ko-KR" altLang="en-US" sz="1500" dirty="0"/>
              <a:t>번의 활성화를 손실로 정의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00409" y="5231354"/>
            <a:ext cx="6092031" cy="542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500" dirty="0"/>
              <a:t>-</a:t>
            </a:r>
            <a:r>
              <a:rPr lang="ko-KR" altLang="en-US" sz="1500" dirty="0"/>
              <a:t> 모델의 입력에 대한 손실의 </a:t>
            </a:r>
            <a:r>
              <a:rPr lang="ko-KR" altLang="en-US" sz="1500" dirty="0" err="1"/>
              <a:t>그래디언트를</a:t>
            </a:r>
            <a:r>
              <a:rPr lang="ko-KR" altLang="en-US" sz="1500" dirty="0"/>
              <a:t> 구하기 위해 </a:t>
            </a:r>
            <a:r>
              <a:rPr lang="en-US" altLang="ko-KR" sz="1500" dirty="0"/>
              <a:t>backend</a:t>
            </a:r>
            <a:r>
              <a:rPr lang="ko-KR" altLang="en-US" sz="1500" dirty="0"/>
              <a:t> 모듈의 </a:t>
            </a:r>
            <a:r>
              <a:rPr lang="en-US" altLang="ko-KR" sz="1500" dirty="0"/>
              <a:t>gradients</a:t>
            </a:r>
            <a:r>
              <a:rPr lang="ko-KR" altLang="en-US" sz="1500" dirty="0"/>
              <a:t> 함수를 이용</a:t>
            </a:r>
          </a:p>
        </p:txBody>
      </p:sp>
    </p:spTree>
    <p:extLst>
      <p:ext uri="{BB962C8B-B14F-4D97-AF65-F5344CB8AC3E}">
        <p14:creationId xmlns:p14="http://schemas.microsoft.com/office/powerpoint/2010/main" val="1918879386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5.4.2</a:t>
            </a:r>
            <a:r>
              <a:rPr lang="ko-KR" altLang="en-US" dirty="0"/>
              <a:t> </a:t>
            </a:r>
            <a:r>
              <a:rPr lang="ko-KR" altLang="en-US" dirty="0" err="1"/>
              <a:t>컨브넷</a:t>
            </a:r>
            <a:r>
              <a:rPr lang="ko-KR" altLang="en-US" dirty="0"/>
              <a:t> 필터 시각화하기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42792" y="2504984"/>
            <a:ext cx="6149340" cy="652243"/>
          </a:xfrm>
          <a:prstGeom prst="rect">
            <a:avLst/>
          </a:prstGeom>
          <a:ln w="28575">
            <a:solidFill>
              <a:srgbClr val="868686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742792" y="3369085"/>
            <a:ext cx="6092032" cy="1434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500" dirty="0"/>
              <a:t>-</a:t>
            </a:r>
            <a:r>
              <a:rPr lang="ko-KR" altLang="en-US" sz="1500" dirty="0"/>
              <a:t> 경사 </a:t>
            </a:r>
            <a:r>
              <a:rPr lang="ko-KR" altLang="en-US" sz="1500" dirty="0" err="1"/>
              <a:t>상승법</a:t>
            </a:r>
            <a:r>
              <a:rPr lang="ko-KR" altLang="en-US" sz="1500" dirty="0"/>
              <a:t> 과정을 부드럽게 하기 위해 </a:t>
            </a:r>
            <a:r>
              <a:rPr lang="ko-KR" altLang="en-US" sz="1500" dirty="0" err="1"/>
              <a:t>그래디언트</a:t>
            </a:r>
            <a:r>
              <a:rPr lang="ko-KR" altLang="en-US" sz="1500" dirty="0"/>
              <a:t> </a:t>
            </a:r>
            <a:r>
              <a:rPr lang="ko-KR" altLang="en-US" sz="1500" dirty="0" err="1"/>
              <a:t>텐서를</a:t>
            </a:r>
            <a:r>
              <a:rPr lang="ko-KR" altLang="en-US" sz="1500" dirty="0"/>
              <a:t> </a:t>
            </a:r>
            <a:r>
              <a:rPr lang="en-US" altLang="ko-KR" sz="1500" dirty="0"/>
              <a:t>L2</a:t>
            </a:r>
            <a:r>
              <a:rPr lang="ko-KR" altLang="en-US" sz="1500" dirty="0"/>
              <a:t>노름으로 나누어 정규화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500" dirty="0"/>
              <a:t>-&gt;</a:t>
            </a:r>
            <a:r>
              <a:rPr lang="ko-KR" altLang="en-US" sz="1500" dirty="0"/>
              <a:t> 입력 이미지에 적용할 </a:t>
            </a:r>
            <a:r>
              <a:rPr lang="ko-KR" altLang="en-US" sz="1500" dirty="0" err="1"/>
              <a:t>수정량의</a:t>
            </a:r>
            <a:r>
              <a:rPr lang="ko-KR" altLang="en-US" sz="1500" dirty="0"/>
              <a:t> 크기를 항상 일정 범위 안에 놓을 수 있음</a:t>
            </a:r>
          </a:p>
        </p:txBody>
      </p:sp>
    </p:spTree>
    <p:extLst>
      <p:ext uri="{BB962C8B-B14F-4D97-AF65-F5344CB8AC3E}">
        <p14:creationId xmlns:p14="http://schemas.microsoft.com/office/powerpoint/2010/main" val="1148527211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5.4.2</a:t>
            </a:r>
            <a:r>
              <a:rPr lang="ko-KR" altLang="en-US" dirty="0"/>
              <a:t> </a:t>
            </a:r>
            <a:r>
              <a:rPr lang="ko-KR" altLang="en-US" dirty="0" err="1"/>
              <a:t>컨브넷</a:t>
            </a:r>
            <a:r>
              <a:rPr lang="ko-KR" altLang="en-US" dirty="0"/>
              <a:t> 필터 시각화하기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11949" y="2837656"/>
            <a:ext cx="4860130" cy="3339306"/>
          </a:xfrm>
        </p:spPr>
        <p:txBody>
          <a:bodyPr/>
          <a:lstStyle/>
          <a:p>
            <a:pPr>
              <a:defRPr/>
            </a:pPr>
            <a:r>
              <a:rPr lang="en-US" altLang="ko-KR" sz="2000" b="1" dirty="0"/>
              <a:t>iterate</a:t>
            </a:r>
            <a:r>
              <a:rPr lang="ko-KR" altLang="en-US" sz="2000" dirty="0"/>
              <a:t>는 </a:t>
            </a:r>
            <a:r>
              <a:rPr lang="ko-KR" altLang="en-US" sz="2000" dirty="0" err="1"/>
              <a:t>넘파이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텐서를</a:t>
            </a:r>
            <a:r>
              <a:rPr lang="ko-KR" altLang="en-US" sz="2000" dirty="0"/>
              <a:t> 입력으로 받아 손실과 </a:t>
            </a:r>
            <a:r>
              <a:rPr lang="ko-KR" altLang="en-US" sz="2000" dirty="0" err="1"/>
              <a:t>그래디언트</a:t>
            </a:r>
            <a:r>
              <a:rPr lang="ko-KR" altLang="en-US" sz="2000" dirty="0"/>
              <a:t> </a:t>
            </a:r>
            <a:r>
              <a:rPr lang="en-US" altLang="ko-KR" sz="2000" dirty="0"/>
              <a:t>2</a:t>
            </a:r>
            <a:r>
              <a:rPr lang="ko-KR" altLang="en-US" sz="2000" dirty="0"/>
              <a:t>개의 </a:t>
            </a:r>
            <a:r>
              <a:rPr lang="ko-KR" altLang="en-US" sz="2000" dirty="0" err="1"/>
              <a:t>넘파이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텐서를</a:t>
            </a:r>
            <a:r>
              <a:rPr lang="ko-KR" altLang="en-US" sz="2000" dirty="0"/>
              <a:t> 반환함</a:t>
            </a:r>
          </a:p>
          <a:p>
            <a:pPr>
              <a:defRPr/>
            </a:pPr>
            <a:endParaRPr lang="ko-KR" altLang="en-US" sz="2000" dirty="0"/>
          </a:p>
          <a:p>
            <a:pPr>
              <a:defRPr/>
            </a:pPr>
            <a:endParaRPr lang="ko-KR" altLang="en-US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49739" y="1861183"/>
            <a:ext cx="5046260" cy="962581"/>
          </a:xfrm>
          <a:prstGeom prst="rect">
            <a:avLst/>
          </a:prstGeom>
          <a:ln w="28575">
            <a:solidFill>
              <a:srgbClr val="868686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3079750" y="2600523"/>
            <a:ext cx="2897187" cy="26789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9" name="직선 연결선 8"/>
          <p:cNvCxnSpPr>
            <a:cxnSpLocks/>
            <a:stCxn id="8" idx="3"/>
            <a:endCxn id="10" idx="1"/>
          </p:cNvCxnSpPr>
          <p:nvPr/>
        </p:nvCxnSpPr>
        <p:spPr>
          <a:xfrm>
            <a:off x="5976937" y="2734468"/>
            <a:ext cx="708423" cy="72064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6685360" y="2769593"/>
            <a:ext cx="4871640" cy="137103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45130" y="3204288"/>
            <a:ext cx="5050869" cy="1909829"/>
          </a:xfrm>
          <a:prstGeom prst="rect">
            <a:avLst/>
          </a:prstGeom>
          <a:ln w="28575">
            <a:solidFill>
              <a:srgbClr val="868686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1035844" y="5249664"/>
            <a:ext cx="5060156" cy="311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500"/>
              <a:t>-</a:t>
            </a:r>
            <a:r>
              <a:rPr lang="ko-KR" altLang="en-US" sz="1500"/>
              <a:t> 루프를 만들어 경사 상승법 구성 </a:t>
            </a:r>
          </a:p>
        </p:txBody>
      </p:sp>
    </p:spTree>
    <p:extLst>
      <p:ext uri="{BB962C8B-B14F-4D97-AF65-F5344CB8AC3E}">
        <p14:creationId xmlns:p14="http://schemas.microsoft.com/office/powerpoint/2010/main" val="23323068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5.4.2</a:t>
            </a:r>
            <a:r>
              <a:rPr lang="ko-KR" altLang="en-US"/>
              <a:t> 컨브넷 필터 시각화하기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87028" y="4474765"/>
            <a:ext cx="4820445" cy="54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  <a:defRPr/>
            </a:pPr>
            <a:r>
              <a:rPr lang="en-US" altLang="ko-KR" sz="1500"/>
              <a:t>-</a:t>
            </a:r>
            <a:r>
              <a:rPr lang="ko-KR" altLang="en-US" sz="1500"/>
              <a:t> 결과 이미지 텐서를 출력 가능한 이미지로 변경하기 위한 유틸리티 함수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40010" y="1749042"/>
            <a:ext cx="4635102" cy="2584420"/>
          </a:xfrm>
          <a:prstGeom prst="rect">
            <a:avLst/>
          </a:prstGeom>
          <a:ln w="28575">
            <a:solidFill>
              <a:srgbClr val="868686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91989" y="1736011"/>
            <a:ext cx="4587240" cy="3642360"/>
          </a:xfrm>
          <a:prstGeom prst="rect">
            <a:avLst/>
          </a:prstGeom>
          <a:ln w="28575">
            <a:solidFill>
              <a:srgbClr val="868686"/>
            </a:solidFill>
          </a:ln>
        </p:spPr>
      </p:pic>
      <p:sp>
        <p:nvSpPr>
          <p:cNvPr id="9" name="내용 개체 틀 2"/>
          <p:cNvSpPr/>
          <p:nvPr/>
        </p:nvSpPr>
        <p:spPr>
          <a:xfrm>
            <a:off x="6368257" y="5490369"/>
            <a:ext cx="4770833" cy="91836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kumimoji="0" lang="ko-KR" altLang="en-US" sz="15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층의 이름과 필터 번호를 입력으로 받아 필터 활성화를 최대화하는 패턴을 이미지 텐서로 출력하는 함수 작성</a:t>
            </a:r>
          </a:p>
        </p:txBody>
      </p:sp>
    </p:spTree>
    <p:extLst>
      <p:ext uri="{BB962C8B-B14F-4D97-AF65-F5344CB8AC3E}">
        <p14:creationId xmlns:p14="http://schemas.microsoft.com/office/powerpoint/2010/main" val="524034576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5.4.2</a:t>
            </a:r>
            <a:r>
              <a:rPr lang="ko-KR" altLang="en-US"/>
              <a:t> 컨브넷 필터 시각화하기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3951" y="1964809"/>
            <a:ext cx="2528253" cy="2520315"/>
          </a:xfrm>
          <a:prstGeom prst="rect">
            <a:avLst/>
          </a:prstGeom>
          <a:ln w="25400">
            <a:solidFill>
              <a:schemeClr val="dk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55747" y="1953577"/>
            <a:ext cx="2520315" cy="2520315"/>
          </a:xfrm>
          <a:prstGeom prst="rect">
            <a:avLst/>
          </a:prstGeom>
          <a:ln w="25400">
            <a:solidFill>
              <a:schemeClr val="dk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53175" y="1949767"/>
            <a:ext cx="2528290" cy="2520314"/>
          </a:xfrm>
          <a:prstGeom prst="rect">
            <a:avLst/>
          </a:prstGeom>
          <a:ln w="25400">
            <a:solidFill>
              <a:schemeClr val="dk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254729" y="1964292"/>
            <a:ext cx="2516352" cy="2520315"/>
          </a:xfrm>
          <a:prstGeom prst="rect">
            <a:avLst/>
          </a:prstGeom>
          <a:ln w="25400">
            <a:solidFill>
              <a:schemeClr val="dk1"/>
            </a:solidFill>
          </a:ln>
        </p:spPr>
      </p:pic>
      <p:cxnSp>
        <p:nvCxnSpPr>
          <p:cNvPr id="11" name="직선 화살표 연결선 10"/>
          <p:cNvCxnSpPr/>
          <p:nvPr/>
        </p:nvCxnSpPr>
        <p:spPr>
          <a:xfrm flipV="1">
            <a:off x="3455747" y="1750833"/>
            <a:ext cx="6885781" cy="14288"/>
          </a:xfrm>
          <a:prstGeom prst="straightConnector1">
            <a:avLst/>
          </a:prstGeom>
          <a:ln w="3175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41082" y="1568330"/>
            <a:ext cx="3274218" cy="365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Wingdings"/>
              <a:buChar char="Ø"/>
              <a:defRPr/>
            </a:pPr>
            <a:r>
              <a:rPr lang="ko-KR" altLang="en-US" dirty="0" err="1"/>
              <a:t>컨브넷</a:t>
            </a:r>
            <a:r>
              <a:rPr lang="ko-KR" altLang="en-US" dirty="0"/>
              <a:t> 필터 시각화 결과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28181" y="4564875"/>
            <a:ext cx="68361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Arial"/>
              <a:buChar char="•"/>
              <a:defRPr/>
            </a:pPr>
            <a:r>
              <a:rPr lang="ko-KR" altLang="en-US" sz="1600" dirty="0"/>
              <a:t>모델의 상위 층으로 갈수록 점점 더 복잡해지고 개선됨</a:t>
            </a:r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 sz="1600" dirty="0"/>
              <a:t>모델에 있는 첫 번째 층의 필터는 간단한 대각선 방향의 </a:t>
            </a:r>
            <a:r>
              <a:rPr lang="ko-KR" altLang="en-US" sz="1600" dirty="0" err="1"/>
              <a:t>에지와</a:t>
            </a:r>
            <a:r>
              <a:rPr lang="ko-KR" altLang="en-US" sz="1600" dirty="0"/>
              <a:t> 색깔을 인코딩</a:t>
            </a:r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 sz="1600" dirty="0"/>
              <a:t>두 번째 필터는 에지나 색깔의 조합으로 만들어진 간단한 질감을 인코딩</a:t>
            </a:r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 sz="1600" dirty="0"/>
              <a:t>더 상위 층의 필터는 깃털</a:t>
            </a:r>
            <a:r>
              <a:rPr lang="en-US" altLang="ko-KR" sz="1600" dirty="0"/>
              <a:t>,</a:t>
            </a:r>
            <a:r>
              <a:rPr lang="ko-KR" altLang="en-US" sz="1600" dirty="0"/>
              <a:t> 눈</a:t>
            </a:r>
            <a:r>
              <a:rPr lang="en-US" altLang="ko-KR" sz="1600" dirty="0"/>
              <a:t>,</a:t>
            </a:r>
            <a:r>
              <a:rPr lang="ko-KR" altLang="en-US" sz="1600" dirty="0"/>
              <a:t> 나뭇잎 등 자연적인 이미지에서 찾을 수 있는 질감을 </a:t>
            </a:r>
            <a:r>
              <a:rPr lang="ko-KR" altLang="en-US" sz="1600" dirty="0" err="1"/>
              <a:t>닮아가기</a:t>
            </a:r>
            <a:r>
              <a:rPr lang="ko-KR" altLang="en-US" sz="1600" dirty="0"/>
              <a:t> 시작</a:t>
            </a:r>
          </a:p>
        </p:txBody>
      </p:sp>
    </p:spTree>
    <p:extLst>
      <p:ext uri="{BB962C8B-B14F-4D97-AF65-F5344CB8AC3E}">
        <p14:creationId xmlns:p14="http://schemas.microsoft.com/office/powerpoint/2010/main" val="3483799107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0635" y="928786"/>
            <a:ext cx="10684271" cy="1325563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5.4.3</a:t>
            </a:r>
            <a:r>
              <a:rPr lang="ko-KR" altLang="en-US" dirty="0"/>
              <a:t> 클래스 활성화의 </a:t>
            </a:r>
            <a:r>
              <a:rPr lang="ko-KR" altLang="en-US" dirty="0" err="1"/>
              <a:t>히트맵</a:t>
            </a:r>
            <a:r>
              <a:rPr lang="ko-KR" altLang="en-US" dirty="0"/>
              <a:t> 시각화하기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>
              <a:defRPr/>
            </a:pPr>
            <a:r>
              <a:rPr lang="ko-KR" altLang="en-US" dirty="0"/>
              <a:t>이미지의 어느 부분이 </a:t>
            </a:r>
            <a:r>
              <a:rPr lang="ko-KR" altLang="en-US" dirty="0" err="1"/>
              <a:t>컨브넷의</a:t>
            </a:r>
            <a:r>
              <a:rPr lang="ko-KR" altLang="en-US" dirty="0"/>
              <a:t> 최종 분류 결정에 기여하는지 이해하는 데 유용</a:t>
            </a:r>
          </a:p>
          <a:p>
            <a:pPr marL="228600" indent="-228600">
              <a:defRPr/>
            </a:pPr>
            <a:endParaRPr lang="ko-KR" altLang="en-US" dirty="0"/>
          </a:p>
          <a:p>
            <a:pPr marL="228600" indent="-228600">
              <a:defRPr/>
            </a:pPr>
            <a:r>
              <a:rPr lang="ko-KR" altLang="en-US" dirty="0"/>
              <a:t>분류에 실수가 있는 경우 </a:t>
            </a:r>
            <a:r>
              <a:rPr lang="ko-KR" altLang="en-US" dirty="0" err="1"/>
              <a:t>컨브넷의</a:t>
            </a:r>
            <a:r>
              <a:rPr lang="ko-KR" altLang="en-US" dirty="0"/>
              <a:t> 결정 과정을 디버깅하는 데 도움이 됨</a:t>
            </a:r>
          </a:p>
          <a:p>
            <a:pPr marL="228600" indent="-228600">
              <a:defRPr/>
            </a:pPr>
            <a:endParaRPr lang="ko-KR" altLang="en-US" dirty="0"/>
          </a:p>
          <a:p>
            <a:pPr marL="228600" indent="-228600">
              <a:defRPr/>
            </a:pPr>
            <a:r>
              <a:rPr lang="ko-KR" altLang="en-US" dirty="0"/>
              <a:t>이미지 안의 특정 물체의 위치 파악에도 사용 가능</a:t>
            </a:r>
          </a:p>
          <a:p>
            <a:pPr marL="228600" indent="-228600">
              <a:defRPr/>
            </a:pPr>
            <a:endParaRPr lang="en-US" altLang="ko-KR" dirty="0"/>
          </a:p>
          <a:p>
            <a:pPr marL="228600" indent="-228600">
              <a:defRPr/>
            </a:pPr>
            <a:endParaRPr lang="en-US" altLang="ko-KR" dirty="0"/>
          </a:p>
          <a:p>
            <a:pPr marL="399840" indent="-399840">
              <a:buFont typeface="Wingdings"/>
              <a:buChar char="Ø"/>
              <a:defRPr/>
            </a:pPr>
            <a:endParaRPr lang="en-US" altLang="ko-KR" dirty="0"/>
          </a:p>
          <a:p>
            <a:pPr marL="399840" indent="-399840">
              <a:buFont typeface="Wingdings"/>
              <a:buChar char="Ø"/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89063113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3864" y="752731"/>
            <a:ext cx="10684271" cy="1325563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5.4.3</a:t>
            </a:r>
            <a:r>
              <a:rPr lang="ko-KR" altLang="en-US" dirty="0"/>
              <a:t> 클래스 활성화의 </a:t>
            </a:r>
            <a:r>
              <a:rPr lang="ko-KR" altLang="en-US" dirty="0" err="1"/>
              <a:t>히트맵</a:t>
            </a:r>
            <a:r>
              <a:rPr lang="ko-KR" altLang="en-US" dirty="0"/>
              <a:t> 시각화하기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671741" y="3009503"/>
            <a:ext cx="5991225" cy="432197"/>
          </a:xfrm>
        </p:spPr>
        <p:txBody>
          <a:bodyPr>
            <a:normAutofit/>
          </a:bodyPr>
          <a:lstStyle/>
          <a:p>
            <a:pPr marL="0" indent="0" algn="ctr">
              <a:buNone/>
              <a:defRPr/>
            </a:pPr>
            <a:r>
              <a:rPr lang="ko-KR" altLang="en-US" sz="1500"/>
              <a:t>  예측 벡터를 이해하기 쉽게 디코딩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48012" y="2110342"/>
            <a:ext cx="4090115" cy="26858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88851" y="4892476"/>
            <a:ext cx="3968751" cy="3157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/>
              <a:t>아프리카 코끼리 이미지를 적용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79043" y="2322393"/>
            <a:ext cx="5959369" cy="555863"/>
          </a:xfrm>
          <a:prstGeom prst="rect">
            <a:avLst/>
          </a:prstGeom>
          <a:ln w="28575">
            <a:solidFill>
              <a:srgbClr val="868686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7713266" y="2543175"/>
            <a:ext cx="3829843" cy="31253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3" name="직선 연결선 12"/>
          <p:cNvCxnSpPr>
            <a:stCxn id="12" idx="0"/>
            <a:endCxn id="16" idx="3"/>
          </p:cNvCxnSpPr>
          <p:nvPr/>
        </p:nvCxnSpPr>
        <p:spPr>
          <a:xfrm flipV="1">
            <a:off x="9628188" y="1817727"/>
            <a:ext cx="1992084" cy="725448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82171" y="1677789"/>
            <a:ext cx="3730625" cy="358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281717" y="1417470"/>
            <a:ext cx="2381249" cy="881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/>
              <a:t>ImageNet </a:t>
            </a:r>
            <a:r>
              <a:rPr lang="ko-KR" altLang="en-US" sz="1300" dirty="0"/>
              <a:t>데이터셋에 대한 예측 결과에서 </a:t>
            </a:r>
            <a:r>
              <a:rPr lang="en-US" altLang="ko-KR" sz="1300" dirty="0"/>
              <a:t>top</a:t>
            </a:r>
            <a:r>
              <a:rPr lang="ko-KR" altLang="en-US" sz="1300" dirty="0"/>
              <a:t> 매개변수에 지정된 수만큼 최상위 항목 반환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9268788" y="1378684"/>
            <a:ext cx="2351484" cy="87808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84044" y="3562349"/>
            <a:ext cx="4646932" cy="29043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643255" y="3868578"/>
            <a:ext cx="6369647" cy="272448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639594" y="3505199"/>
            <a:ext cx="6359922" cy="68957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1" name="직선 연결선 20"/>
          <p:cNvCxnSpPr>
            <a:stCxn id="20" idx="2"/>
            <a:endCxn id="23" idx="0"/>
          </p:cNvCxnSpPr>
          <p:nvPr/>
        </p:nvCxnSpPr>
        <p:spPr>
          <a:xfrm rot="10800000" flipV="1">
            <a:off x="7944843" y="4194770"/>
            <a:ext cx="874712" cy="40540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239668" y="4664273"/>
            <a:ext cx="3373437" cy="1258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Font typeface="Arial"/>
              <a:buNone/>
              <a:defRPr/>
            </a:pPr>
            <a:r>
              <a:rPr lang="en-US" altLang="ko-KR"/>
              <a:t>&lt;</a:t>
            </a:r>
            <a:r>
              <a:rPr lang="ko-KR" altLang="en-US"/>
              <a:t> 상위 </a:t>
            </a:r>
            <a:r>
              <a:rPr lang="en-US" altLang="ko-KR"/>
              <a:t>3</a:t>
            </a:r>
            <a:r>
              <a:rPr lang="ko-KR" altLang="en-US"/>
              <a:t>개의 예측 클래스</a:t>
            </a:r>
            <a:r>
              <a:rPr lang="en-US" altLang="ko-KR"/>
              <a:t>&gt;</a:t>
            </a:r>
            <a:endParaRPr lang="en-US" altLang="ko-KR" sz="800"/>
          </a:p>
          <a:p>
            <a:pPr marL="0" indent="0" algn="ctr">
              <a:buFont typeface="Arial"/>
              <a:buNone/>
              <a:defRPr/>
            </a:pPr>
            <a:endParaRPr lang="en-US" altLang="ko-KR" sz="800"/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 sz="1700"/>
              <a:t>아프리카 코끼리 </a:t>
            </a:r>
            <a:r>
              <a:rPr lang="en-US" altLang="ko-KR" sz="1700"/>
              <a:t>(92.5%)</a:t>
            </a:r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 sz="1700"/>
              <a:t>코끼리 </a:t>
            </a:r>
            <a:r>
              <a:rPr lang="en-US" altLang="ko-KR" sz="1700"/>
              <a:t>(7%)</a:t>
            </a:r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 sz="1700"/>
              <a:t>인도 코끼리 </a:t>
            </a:r>
            <a:r>
              <a:rPr lang="en-US" altLang="ko-KR" sz="1700"/>
              <a:t>(0.4%)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193632" y="4600177"/>
            <a:ext cx="3502422" cy="132457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78599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63900" y="292101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</a:t>
            </a:r>
            <a:r>
              <a:rPr lang="ko-KR" altLang="en-US" dirty="0" err="1"/>
              <a:t>연산전</a:t>
            </a:r>
            <a:r>
              <a:rPr lang="ko-KR" altLang="en-US" dirty="0"/>
              <a:t> 입력 데이터 주변을 특정 값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, 0)</a:t>
            </a:r>
            <a:r>
              <a:rPr lang="ko-KR" altLang="en-US" dirty="0"/>
              <a:t>으로 채우는 것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7" y="814959"/>
            <a:ext cx="10108676" cy="56861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84533" y="292101"/>
            <a:ext cx="477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</a:t>
            </a:r>
            <a:r>
              <a:rPr lang="ko-KR" altLang="en-US" b="1" dirty="0"/>
              <a:t>패딩</a:t>
            </a:r>
            <a:r>
              <a:rPr lang="en-US" altLang="ko-KR" b="1" dirty="0"/>
              <a:t>(padding)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537071" y="6131757"/>
            <a:ext cx="3307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패딩과 </a:t>
            </a:r>
            <a:r>
              <a:rPr lang="ko-KR" altLang="en-US" b="1" dirty="0" err="1">
                <a:solidFill>
                  <a:srgbClr val="FF0000"/>
                </a:solidFill>
              </a:rPr>
              <a:t>스트라이드가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1</a:t>
            </a:r>
            <a:r>
              <a:rPr lang="ko-KR" altLang="en-US" b="1" dirty="0">
                <a:solidFill>
                  <a:srgbClr val="FF0000"/>
                </a:solidFill>
              </a:rPr>
              <a:t>인 경우</a:t>
            </a:r>
          </a:p>
        </p:txBody>
      </p:sp>
    </p:spTree>
    <p:extLst>
      <p:ext uri="{BB962C8B-B14F-4D97-AF65-F5344CB8AC3E}">
        <p14:creationId xmlns:p14="http://schemas.microsoft.com/office/powerpoint/2010/main" val="2470589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69197" y="813488"/>
            <a:ext cx="10684271" cy="1325563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5.4.3</a:t>
            </a:r>
            <a:r>
              <a:rPr lang="ko-KR" altLang="en-US" dirty="0"/>
              <a:t> 클래스 활성화의 </a:t>
            </a:r>
            <a:r>
              <a:rPr lang="ko-KR" altLang="en-US" dirty="0" err="1"/>
              <a:t>히트맵</a:t>
            </a:r>
            <a:r>
              <a:rPr lang="ko-KR" altLang="en-US" dirty="0"/>
              <a:t> 시각화하기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47252" y="1767084"/>
            <a:ext cx="2569051" cy="2341563"/>
          </a:xfrm>
          <a:prstGeom prst="rect">
            <a:avLst/>
          </a:prstGeom>
          <a:ln w="31750">
            <a:solidFill>
              <a:srgbClr val="FFD700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65512" y="4214341"/>
            <a:ext cx="3742592" cy="2457598"/>
          </a:xfrm>
          <a:prstGeom prst="rect">
            <a:avLst/>
          </a:prstGeom>
          <a:ln w="31750">
            <a:solidFill>
              <a:schemeClr val="accent5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32562" y="2190917"/>
            <a:ext cx="4317736" cy="2891383"/>
          </a:xfrm>
          <a:prstGeom prst="rect">
            <a:avLst/>
          </a:prstGeom>
          <a:ln w="31750">
            <a:solidFill>
              <a:schemeClr val="accent6"/>
            </a:solidFill>
          </a:ln>
        </p:spPr>
      </p:pic>
      <p:cxnSp>
        <p:nvCxnSpPr>
          <p:cNvPr id="16" name="직선 연결선 15"/>
          <p:cNvCxnSpPr>
            <a:cxnSpLocks/>
            <a:stCxn id="13" idx="3"/>
          </p:cNvCxnSpPr>
          <p:nvPr/>
        </p:nvCxnSpPr>
        <p:spPr>
          <a:xfrm>
            <a:off x="4716303" y="2937866"/>
            <a:ext cx="1816259" cy="400321"/>
          </a:xfrm>
          <a:prstGeom prst="line">
            <a:avLst/>
          </a:prstGeom>
          <a:ln w="28575">
            <a:solidFill>
              <a:srgbClr val="FFD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14" idx="3"/>
          </p:cNvCxnSpPr>
          <p:nvPr/>
        </p:nvCxnSpPr>
        <p:spPr>
          <a:xfrm rot="5400000" flipH="1" flipV="1">
            <a:off x="5263006" y="4153736"/>
            <a:ext cx="1334488" cy="1244311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602016" y="1767084"/>
            <a:ext cx="4365628" cy="319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500"/>
              <a:t>&lt;</a:t>
            </a:r>
            <a:r>
              <a:rPr lang="ko-KR" altLang="en-US" sz="1500"/>
              <a:t> 히트맵에 원본 이미지를 겹친 이미지 </a:t>
            </a:r>
            <a:r>
              <a:rPr lang="en-US" altLang="ko-KR" sz="1500"/>
              <a:t>&gt;</a:t>
            </a:r>
          </a:p>
        </p:txBody>
      </p:sp>
      <p:sp>
        <p:nvSpPr>
          <p:cNvPr id="20" name="타원 19"/>
          <p:cNvSpPr/>
          <p:nvPr/>
        </p:nvSpPr>
        <p:spPr>
          <a:xfrm>
            <a:off x="7643812" y="3286323"/>
            <a:ext cx="515937" cy="48617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화살표 연결선 21"/>
          <p:cNvCxnSpPr>
            <a:cxnSpLocks/>
          </p:cNvCxnSpPr>
          <p:nvPr/>
        </p:nvCxnSpPr>
        <p:spPr>
          <a:xfrm>
            <a:off x="7901780" y="3753422"/>
            <a:ext cx="253008" cy="168971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326312" y="5614741"/>
            <a:ext cx="1656952" cy="512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/>
              <a:t>강하게 </a:t>
            </a:r>
          </a:p>
          <a:p>
            <a:pPr algn="ctr">
              <a:defRPr/>
            </a:pPr>
            <a:r>
              <a:rPr lang="ko-KR" altLang="en-US" sz="1400"/>
              <a:t>활성화 된 부분</a:t>
            </a:r>
          </a:p>
        </p:txBody>
      </p:sp>
    </p:spTree>
    <p:extLst>
      <p:ext uri="{BB962C8B-B14F-4D97-AF65-F5344CB8AC3E}">
        <p14:creationId xmlns:p14="http://schemas.microsoft.com/office/powerpoint/2010/main" val="3994220123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0635" y="907565"/>
            <a:ext cx="10684271" cy="1325563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5.4.3</a:t>
            </a:r>
            <a:r>
              <a:rPr lang="ko-KR" altLang="en-US" dirty="0"/>
              <a:t> 클래스 활성화의 </a:t>
            </a:r>
            <a:r>
              <a:rPr lang="ko-KR" altLang="en-US" dirty="0" err="1"/>
              <a:t>히트맵</a:t>
            </a:r>
            <a:r>
              <a:rPr lang="ko-KR" altLang="en-US" dirty="0"/>
              <a:t> 시각화하기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07094" y="2109142"/>
            <a:ext cx="10691265" cy="3636088"/>
          </a:xfrm>
        </p:spPr>
        <p:txBody>
          <a:bodyPr>
            <a:normAutofit fontScale="92500" lnSpcReduction="10000"/>
          </a:bodyPr>
          <a:lstStyle/>
          <a:p>
            <a:pPr marL="0" indent="0">
              <a:buFont typeface="Arial"/>
              <a:buNone/>
              <a:defRPr/>
            </a:pPr>
            <a:r>
              <a:rPr lang="ko-KR" altLang="en-US" sz="2000" dirty="0"/>
              <a:t>이 시각화 기법은 </a:t>
            </a:r>
            <a:r>
              <a:rPr lang="en-US" altLang="ko-KR" sz="2000" dirty="0"/>
              <a:t>2</a:t>
            </a:r>
            <a:r>
              <a:rPr lang="ko-KR" altLang="en-US" sz="2000" dirty="0"/>
              <a:t>개의 중요한 질문에 답을 준다</a:t>
            </a:r>
            <a:r>
              <a:rPr lang="en-US" altLang="ko-KR" sz="2000" dirty="0"/>
              <a:t>.</a:t>
            </a:r>
            <a:endParaRPr lang="en-US" altLang="ko-KR" sz="2600" dirty="0"/>
          </a:p>
          <a:p>
            <a:pPr marL="0" indent="0">
              <a:buFont typeface="Arial"/>
              <a:buNone/>
              <a:defRPr/>
            </a:pPr>
            <a:endParaRPr lang="en-US" altLang="ko-KR" sz="2600" dirty="0"/>
          </a:p>
          <a:p>
            <a:pPr marL="0" indent="0">
              <a:buFont typeface="Arial"/>
              <a:buNone/>
              <a:defRPr/>
            </a:pPr>
            <a:r>
              <a:rPr lang="en-US" altLang="ko-KR" sz="2600" b="1" dirty="0"/>
              <a:t>Q. </a:t>
            </a:r>
            <a:r>
              <a:rPr lang="ko-KR" altLang="en-US" sz="2600" b="1" dirty="0"/>
              <a:t>왜 네트워크가 이 이미지에 아프리카 코끼리가 있다고 생각하는가</a:t>
            </a:r>
            <a:r>
              <a:rPr lang="en-US" altLang="ko-KR" sz="2600" b="1" dirty="0"/>
              <a:t>?</a:t>
            </a:r>
          </a:p>
          <a:p>
            <a:pPr marL="0" indent="0">
              <a:buFont typeface="Arial"/>
              <a:buNone/>
              <a:defRPr/>
            </a:pPr>
            <a:r>
              <a:rPr lang="en-US" altLang="ko-KR" sz="2600" b="1" dirty="0"/>
              <a:t>Q. </a:t>
            </a:r>
            <a:r>
              <a:rPr lang="ko-KR" altLang="en-US" sz="2600" b="1" dirty="0"/>
              <a:t>아프리카 코끼리가 사진 어디에 있는가</a:t>
            </a:r>
            <a:r>
              <a:rPr lang="en-US" altLang="ko-KR" sz="2600" b="1" dirty="0"/>
              <a:t>?</a:t>
            </a:r>
            <a:endParaRPr lang="en-US" altLang="ko-KR" sz="2600" dirty="0"/>
          </a:p>
          <a:p>
            <a:pPr marL="0" indent="0">
              <a:buFont typeface="Arial"/>
              <a:buNone/>
              <a:defRPr/>
            </a:pPr>
            <a:endParaRPr lang="en-US" altLang="ko-KR" sz="2500" dirty="0"/>
          </a:p>
          <a:p>
            <a:pPr marL="0" indent="0">
              <a:buFont typeface="Arial"/>
              <a:buNone/>
              <a:defRPr/>
            </a:pPr>
            <a:r>
              <a:rPr lang="en-US" altLang="ko-KR" sz="2500" dirty="0"/>
              <a:t>-</a:t>
            </a:r>
            <a:r>
              <a:rPr lang="ko-KR" altLang="en-US" sz="2500" dirty="0"/>
              <a:t> 특히 코끼리 새끼의 귀가 강하게 활성화된 점이 흥미롭다</a:t>
            </a:r>
            <a:r>
              <a:rPr lang="en-US" altLang="ko-KR" sz="2500" dirty="0"/>
              <a:t>.</a:t>
            </a:r>
            <a:r>
              <a:rPr lang="ko-KR" altLang="en-US" sz="2500" dirty="0"/>
              <a:t> 아마도 이것은 네트워크가 아프리카 코끼리와 인도 코끼리의 차이를 구분하는 방법일 것이다</a:t>
            </a:r>
            <a:r>
              <a:rPr lang="en-US" altLang="ko-KR" sz="2500" dirty="0"/>
              <a:t>.</a:t>
            </a:r>
          </a:p>
          <a:p>
            <a:pPr marL="0" indent="0">
              <a:buFont typeface="Arial"/>
              <a:buNone/>
              <a:defRPr/>
            </a:pPr>
            <a:endParaRPr lang="en-US" altLang="ko-KR" sz="2600" dirty="0"/>
          </a:p>
          <a:p>
            <a:pPr marL="0" indent="0">
              <a:buFont typeface="Arial"/>
              <a:buNone/>
              <a:defRPr/>
            </a:pPr>
            <a:endParaRPr lang="ko-KR" altLang="en-US" sz="2600" dirty="0"/>
          </a:p>
          <a:p>
            <a:pPr marL="0" indent="0">
              <a:buFont typeface="Arial"/>
              <a:buNone/>
              <a:defRPr/>
            </a:pPr>
            <a:endParaRPr lang="ko-KR" altLang="en-US" sz="2600" dirty="0"/>
          </a:p>
        </p:txBody>
      </p:sp>
    </p:spTree>
    <p:extLst>
      <p:ext uri="{BB962C8B-B14F-4D97-AF65-F5344CB8AC3E}">
        <p14:creationId xmlns:p14="http://schemas.microsoft.com/office/powerpoint/2010/main" val="3014268378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69197" y="928786"/>
            <a:ext cx="10684271" cy="1325563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5.5</a:t>
            </a:r>
            <a:r>
              <a:rPr lang="ko-KR" altLang="en-US" dirty="0"/>
              <a:t> 요약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ko-KR" altLang="en-US" sz="2600"/>
              <a:t>컨브넷은 시각적인 분류 문제를 다루는 데 최상의 도구이다</a:t>
            </a:r>
            <a:r>
              <a:rPr lang="en-US" altLang="ko-KR" sz="2600"/>
              <a:t>.</a:t>
            </a:r>
          </a:p>
          <a:p>
            <a:pPr>
              <a:defRPr/>
            </a:pPr>
            <a:r>
              <a:rPr lang="ko-KR" altLang="en-US" sz="2600"/>
              <a:t>컨브넷은 우리가 보는 세상을 표현하기 위한 패턴의 계층 구조와 개념을 학습한다</a:t>
            </a:r>
            <a:r>
              <a:rPr lang="en-US" altLang="ko-KR" sz="2600"/>
              <a:t>.</a:t>
            </a:r>
          </a:p>
          <a:p>
            <a:pPr>
              <a:defRPr/>
            </a:pPr>
            <a:r>
              <a:rPr lang="ko-KR" altLang="en-US" sz="2600"/>
              <a:t>과대적합을 줄이기 위해 데이터 증식을 사용해 특성 추출을 한다</a:t>
            </a:r>
            <a:r>
              <a:rPr lang="en-US" altLang="ko-KR" sz="2600"/>
              <a:t>.</a:t>
            </a:r>
            <a:r>
              <a:rPr lang="ko-KR" altLang="en-US" sz="2600"/>
              <a:t> </a:t>
            </a:r>
          </a:p>
          <a:p>
            <a:pPr>
              <a:defRPr/>
            </a:pPr>
            <a:r>
              <a:rPr lang="ko-KR" altLang="en-US" sz="2600"/>
              <a:t>사전 훈련된 컨브넷을 사용하여 특성 추출과 미세 조정을 할 수 있다</a:t>
            </a:r>
            <a:r>
              <a:rPr lang="en-US" altLang="ko-KR" sz="2600"/>
              <a:t>.</a:t>
            </a:r>
          </a:p>
          <a:p>
            <a:pPr>
              <a:defRPr/>
            </a:pPr>
            <a:r>
              <a:rPr lang="ko-KR" altLang="en-US" sz="2600"/>
              <a:t>클래스 활성화 히트맵을 포함하여 컨브넷이 학습한 필터를 시각화할 수 있다</a:t>
            </a:r>
            <a:r>
              <a:rPr lang="en-US" altLang="ko-KR" sz="26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7176932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604552" y="871758"/>
            <a:ext cx="5825448" cy="3871143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HY울릉도M" panose="02030600000101010101" pitchFamily="18" charset="-127"/>
                <a:ea typeface="HY울릉도M" panose="02030600000101010101" pitchFamily="18" charset="-127"/>
              </a:rPr>
              <a:t>6</a:t>
            </a:r>
            <a:r>
              <a:rPr lang="ko-KR" altLang="en-US" b="1" dirty="0">
                <a:latin typeface="HY울릉도M" panose="02030600000101010101" pitchFamily="18" charset="-127"/>
                <a:ea typeface="HY울릉도M" panose="02030600000101010101" pitchFamily="18" charset="-127"/>
              </a:rPr>
              <a:t>장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텍스트와 시퀀스를 위한 딥러닝</a:t>
            </a:r>
            <a:endParaRPr lang="ko-KR" altLang="en-US" b="1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67"/>
          <a:stretch/>
        </p:blipFill>
        <p:spPr>
          <a:xfrm>
            <a:off x="1" y="10"/>
            <a:ext cx="487679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970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핵심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텍스트 데이터를 유용한 형태로 </a:t>
            </a:r>
            <a:r>
              <a:rPr lang="ko-KR" altLang="en-US" dirty="0" err="1"/>
              <a:t>전처리하는</a:t>
            </a:r>
            <a:r>
              <a:rPr lang="ko-KR" altLang="en-US" dirty="0"/>
              <a:t> 방법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순환 신경망</a:t>
            </a:r>
            <a:r>
              <a:rPr lang="en-US" altLang="ko-KR" dirty="0"/>
              <a:t>(RNN)</a:t>
            </a:r>
            <a:r>
              <a:rPr lang="ko-KR" altLang="en-US" dirty="0"/>
              <a:t>을 사용하는 방법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1D </a:t>
            </a:r>
            <a:r>
              <a:rPr lang="ko-KR" altLang="en-US" dirty="0" err="1"/>
              <a:t>컨브넷을</a:t>
            </a:r>
            <a:r>
              <a:rPr lang="ko-KR" altLang="en-US" dirty="0"/>
              <a:t> 사용한 시퀀스 데이터의 처리</a:t>
            </a:r>
          </a:p>
        </p:txBody>
      </p:sp>
    </p:spTree>
    <p:extLst>
      <p:ext uri="{BB962C8B-B14F-4D97-AF65-F5344CB8AC3E}">
        <p14:creationId xmlns:p14="http://schemas.microsoft.com/office/powerpoint/2010/main" val="42552875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6.1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텍스트 데이터 다루기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r>
              <a:rPr lang="en-US" altLang="ko-KR" dirty="0"/>
              <a:t>6.1.1 </a:t>
            </a:r>
            <a:r>
              <a:rPr lang="ko-KR" altLang="en-US" dirty="0"/>
              <a:t>단어와 문자의 원</a:t>
            </a:r>
            <a:r>
              <a:rPr lang="en-US" altLang="ko-KR" dirty="0"/>
              <a:t>-</a:t>
            </a:r>
            <a:r>
              <a:rPr lang="ko-KR" altLang="en-US" dirty="0" err="1"/>
              <a:t>핫</a:t>
            </a:r>
            <a:r>
              <a:rPr lang="ko-KR" altLang="en-US" dirty="0"/>
              <a:t> </a:t>
            </a:r>
            <a:r>
              <a:rPr lang="ko-KR" altLang="en-US" dirty="0" err="1"/>
              <a:t>인코딩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6.1.2 </a:t>
            </a:r>
            <a:r>
              <a:rPr lang="ko-KR" altLang="en-US" dirty="0"/>
              <a:t>단어 </a:t>
            </a:r>
            <a:r>
              <a:rPr lang="ko-KR" altLang="en-US" dirty="0" err="1"/>
              <a:t>임베딩</a:t>
            </a:r>
            <a:r>
              <a:rPr lang="ko-KR" altLang="en-US" dirty="0"/>
              <a:t> 사용하기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535671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95325" y="783128"/>
            <a:ext cx="3741687" cy="5390257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6.1.1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단어와 문자의 원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핫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인코딩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576419" y="3368485"/>
            <a:ext cx="5920256" cy="28049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인간과 컴퓨터는 데이터를 바라보는 형태가 다릅니다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컴퓨터는 숫자만 인식하기 때문에 인공지능을 구현하기 위해서는 컴퓨터가 알 수 있는 숫자로 변환을 해주어야 합니다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29" b="1"/>
          <a:stretch/>
        </p:blipFill>
        <p:spPr>
          <a:xfrm>
            <a:off x="5715001" y="723900"/>
            <a:ext cx="56769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4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6.1.1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단어와 문자의 원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핫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인코딩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원</a:t>
            </a:r>
            <a:r>
              <a:rPr lang="en-US" altLang="ko-KR" dirty="0"/>
              <a:t>-</a:t>
            </a:r>
            <a:r>
              <a:rPr lang="ko-KR" altLang="en-US" dirty="0" err="1"/>
              <a:t>핫</a:t>
            </a:r>
            <a:r>
              <a:rPr lang="ko-KR" altLang="en-US" dirty="0"/>
              <a:t> </a:t>
            </a:r>
            <a:r>
              <a:rPr lang="ko-KR" altLang="en-US" dirty="0" err="1"/>
              <a:t>인코딩은</a:t>
            </a:r>
            <a:r>
              <a:rPr lang="ko-KR" altLang="en-US" dirty="0"/>
              <a:t> 데이터를 수많은 </a:t>
            </a:r>
            <a:r>
              <a:rPr lang="en-US" altLang="ko-KR" dirty="0"/>
              <a:t>0</a:t>
            </a:r>
            <a:r>
              <a:rPr lang="ko-KR" altLang="en-US" dirty="0"/>
              <a:t>과 단 하나의 </a:t>
            </a:r>
            <a:r>
              <a:rPr lang="en-US" altLang="ko-KR" dirty="0"/>
              <a:t>1</a:t>
            </a:r>
            <a:r>
              <a:rPr lang="ko-KR" altLang="en-US" dirty="0"/>
              <a:t>의 값으로 구별하는 </a:t>
            </a:r>
            <a:r>
              <a:rPr lang="ko-KR" altLang="en-US" dirty="0" err="1"/>
              <a:t>인코딩</a:t>
            </a:r>
            <a:r>
              <a:rPr lang="ko-KR" altLang="en-US" dirty="0"/>
              <a:t> 방법입니다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단어 집합의 크기를 벡터로 하고 표현하고 싶은 단어에 </a:t>
            </a:r>
            <a:r>
              <a:rPr lang="en-US" altLang="ko-KR" dirty="0"/>
              <a:t>1</a:t>
            </a:r>
            <a:r>
              <a:rPr lang="ko-KR" altLang="en-US" dirty="0"/>
              <a:t>을 다른 인덱스에는 </a:t>
            </a:r>
            <a:r>
              <a:rPr lang="en-US" altLang="ko-KR" dirty="0"/>
              <a:t>0</a:t>
            </a:r>
            <a:r>
              <a:rPr lang="ko-KR" altLang="en-US" dirty="0"/>
              <a:t>을 부여하는 단어의 벡터 표현 방식입니다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369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05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8195" y="889431"/>
            <a:ext cx="7468588" cy="775416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6.1.2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단어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임베딩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사용하기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95401" y="2556932"/>
            <a:ext cx="5911106" cy="3318936"/>
          </a:xfrm>
        </p:spPr>
        <p:txBody>
          <a:bodyPr/>
          <a:lstStyle/>
          <a:p>
            <a:r>
              <a:rPr lang="ko-KR" altLang="en-US" b="1" dirty="0"/>
              <a:t>원</a:t>
            </a:r>
            <a:r>
              <a:rPr lang="en-US" altLang="ko-KR" b="1" dirty="0"/>
              <a:t>-</a:t>
            </a:r>
            <a:r>
              <a:rPr lang="ko-KR" altLang="en-US" b="1" dirty="0" err="1"/>
              <a:t>핫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ko-KR" altLang="en-US" b="1" dirty="0"/>
              <a:t>희소</a:t>
            </a:r>
            <a:r>
              <a:rPr lang="en-US" altLang="ko-KR" b="1" dirty="0"/>
              <a:t>, </a:t>
            </a:r>
            <a:r>
              <a:rPr lang="ko-KR" altLang="en-US" b="1" dirty="0"/>
              <a:t>고차원</a:t>
            </a:r>
            <a:r>
              <a:rPr lang="en-US" altLang="ko-KR" b="1" dirty="0"/>
              <a:t>, </a:t>
            </a:r>
            <a:r>
              <a:rPr lang="ko-KR" altLang="en-US" b="1" dirty="0"/>
              <a:t>수동 </a:t>
            </a:r>
            <a:r>
              <a:rPr lang="ko-KR" altLang="en-US" b="1" dirty="0" err="1"/>
              <a:t>인코딩</a:t>
            </a:r>
            <a:endParaRPr lang="en-US" altLang="ko-KR" b="1" dirty="0"/>
          </a:p>
          <a:p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r>
              <a:rPr lang="ko-KR" altLang="en-US" b="1" dirty="0"/>
              <a:t>단어 </a:t>
            </a:r>
            <a:r>
              <a:rPr lang="en-US" altLang="ko-KR" b="1" dirty="0"/>
              <a:t>: </a:t>
            </a:r>
            <a:r>
              <a:rPr lang="ko-KR" altLang="en-US" b="1" dirty="0"/>
              <a:t>밀집</a:t>
            </a:r>
            <a:r>
              <a:rPr lang="en-US" altLang="ko-KR" b="1" dirty="0"/>
              <a:t>, </a:t>
            </a:r>
            <a:r>
              <a:rPr lang="ko-KR" altLang="en-US" b="1" dirty="0" err="1"/>
              <a:t>저차원</a:t>
            </a:r>
            <a:r>
              <a:rPr lang="en-US" altLang="ko-KR" b="1" dirty="0"/>
              <a:t>, </a:t>
            </a:r>
            <a:r>
              <a:rPr lang="ko-KR" altLang="en-US" b="1" dirty="0"/>
              <a:t>데이터로부터 학습</a:t>
            </a:r>
            <a:endParaRPr lang="en-US" altLang="ko-KR" b="1" dirty="0"/>
          </a:p>
          <a:p>
            <a:endParaRPr lang="en-US" altLang="ko-KR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6507" y="960897"/>
            <a:ext cx="4885533" cy="500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8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01228" y="292101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필터를 적용하는 위치의 간격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11533" y="273998"/>
            <a:ext cx="477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4. </a:t>
            </a:r>
            <a:r>
              <a:rPr lang="ko-KR" altLang="en-US" b="1" dirty="0" err="1"/>
              <a:t>스트라이드</a:t>
            </a:r>
            <a:r>
              <a:rPr lang="en-US" altLang="ko-KR" b="1" dirty="0"/>
              <a:t>(stride)</a:t>
            </a:r>
            <a:endParaRPr lang="ko-KR" altLang="en-US" b="1" dirty="0"/>
          </a:p>
        </p:txBody>
      </p:sp>
      <p:pic>
        <p:nvPicPr>
          <p:cNvPr id="4098" name="Picture 2" descr="https://media.vlpt.us/images/seongguk/post/e1890515-fe5f-46ca-bc87-f2c678bcdff0/padding_strides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409893"/>
            <a:ext cx="4305300" cy="415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media.vlpt.us/images/seongguk/post/6673b9ec-3591-4e31-a93f-5e71b774bce3/same_padding_no_strides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533" y="1285874"/>
            <a:ext cx="3762375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471066" y="5703409"/>
            <a:ext cx="2957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스트라이드</a:t>
            </a:r>
            <a:r>
              <a:rPr lang="ko-KR" altLang="en-US" b="1" dirty="0"/>
              <a:t> 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571033" y="5601809"/>
            <a:ext cx="2957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스트라이드</a:t>
            </a:r>
            <a:r>
              <a:rPr lang="ko-KR" altLang="en-US" b="1" dirty="0"/>
              <a:t> 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73134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단어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임베딩을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만드는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가지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관심 대상인 문제와 함께 단어 </a:t>
            </a:r>
            <a:r>
              <a:rPr lang="ko-KR" altLang="en-US" dirty="0" err="1"/>
              <a:t>임베딩을</a:t>
            </a:r>
            <a:r>
              <a:rPr lang="ko-KR" altLang="en-US" dirty="0"/>
              <a:t> 학습합니다</a:t>
            </a:r>
            <a:r>
              <a:rPr lang="en-US" altLang="ko-KR" dirty="0"/>
              <a:t>.(</a:t>
            </a:r>
            <a:r>
              <a:rPr lang="ko-KR" altLang="en-US" dirty="0"/>
              <a:t>이런 경우에는 </a:t>
            </a:r>
            <a:r>
              <a:rPr lang="ko-KR" altLang="en-US" dirty="0" err="1"/>
              <a:t>랜덤한</a:t>
            </a:r>
            <a:r>
              <a:rPr lang="ko-KR" altLang="en-US" dirty="0"/>
              <a:t> 단어 벡터로 시작해서 신경망의 가중치를 학습하는 것과 같은 방식으로 단어 벡터를 학습합니다</a:t>
            </a:r>
            <a:r>
              <a:rPr lang="en-US" altLang="ko-KR" dirty="0"/>
              <a:t>.)</a:t>
            </a:r>
          </a:p>
          <a:p>
            <a:endParaRPr lang="en-US" altLang="ko-KR" dirty="0"/>
          </a:p>
          <a:p>
            <a:r>
              <a:rPr lang="ko-KR" altLang="en-US" dirty="0"/>
              <a:t>풀려는 문제가 아니고 다른 머신 러닝 작업에서 미리 계산된 단어 </a:t>
            </a:r>
            <a:r>
              <a:rPr lang="ko-KR" altLang="en-US" dirty="0" err="1"/>
              <a:t>임베딩을</a:t>
            </a:r>
            <a:r>
              <a:rPr lang="ko-KR" altLang="en-US" dirty="0"/>
              <a:t> </a:t>
            </a:r>
            <a:r>
              <a:rPr lang="ko-KR" altLang="en-US" dirty="0" err="1"/>
              <a:t>로드합니다</a:t>
            </a:r>
            <a:r>
              <a:rPr lang="en-US" altLang="ko-KR" dirty="0"/>
              <a:t>. </a:t>
            </a:r>
            <a:r>
              <a:rPr lang="ko-KR" altLang="en-US" dirty="0"/>
              <a:t>이를 사전 훈련된 단어 </a:t>
            </a:r>
            <a:r>
              <a:rPr lang="ko-KR" altLang="en-US" dirty="0" err="1"/>
              <a:t>임베딩이라고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425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6.2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순환 신경망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(RNN)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이해하기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6.2.1 </a:t>
            </a:r>
            <a:r>
              <a:rPr lang="ko-KR" altLang="en-US" dirty="0" err="1"/>
              <a:t>케라스의</a:t>
            </a:r>
            <a:r>
              <a:rPr lang="ko-KR" altLang="en-US" dirty="0"/>
              <a:t> 순환 층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6.2.2 LSTM</a:t>
            </a:r>
            <a:r>
              <a:rPr lang="ko-KR" altLang="en-US" dirty="0"/>
              <a:t>과 </a:t>
            </a:r>
            <a:r>
              <a:rPr lang="en-US" altLang="ko-KR" dirty="0"/>
              <a:t>GRU </a:t>
            </a:r>
            <a:r>
              <a:rPr lang="ko-KR" altLang="en-US" dirty="0"/>
              <a:t>층 이해하기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6.2.3 </a:t>
            </a:r>
            <a:r>
              <a:rPr lang="ko-KR" altLang="en-US" dirty="0" err="1"/>
              <a:t>케라스를</a:t>
            </a:r>
            <a:r>
              <a:rPr lang="ko-KR" altLang="en-US" dirty="0"/>
              <a:t> 사용한 </a:t>
            </a:r>
            <a:r>
              <a:rPr lang="en-US" altLang="ko-KR" dirty="0"/>
              <a:t>LSTM </a:t>
            </a:r>
            <a:r>
              <a:rPr lang="ko-KR" altLang="en-US" dirty="0"/>
              <a:t>예제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305660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6.2.1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케라스의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순환 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순환 방식은 은닉 계층의 결과가 다음 계층으로 넘어갈 뿐 아니라 자기 계층으로 다시 들어오기 때문에 </a:t>
            </a:r>
            <a:r>
              <a:rPr lang="ko-KR" altLang="en-US" dirty="0" err="1"/>
              <a:t>시계열</a:t>
            </a:r>
            <a:r>
              <a:rPr lang="ko-KR" altLang="en-US" dirty="0"/>
              <a:t> 정보처럼 앞뒤 신호가 서로 상관도가 있는 경우 인공신경망의 성능을 더 높일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출력된 신호가 계속 순환하면 활성화 함수를 반복적으로 거치게 되어 </a:t>
            </a:r>
            <a:r>
              <a:rPr lang="ko-KR" altLang="en-US" dirty="0" err="1"/>
              <a:t>경삿값을</a:t>
            </a:r>
            <a:r>
              <a:rPr lang="ko-KR" altLang="en-US" dirty="0"/>
              <a:t> 구하기 힘들어지는데 이는 활성화 함수의 신호가 커지면서 포화되는 특성이 있어 </a:t>
            </a:r>
            <a:r>
              <a:rPr lang="ko-KR" altLang="en-US" dirty="0" err="1"/>
              <a:t>미분값이</a:t>
            </a:r>
            <a:r>
              <a:rPr lang="ko-KR" altLang="en-US" dirty="0"/>
              <a:t> 매우 작아지기 때문입니다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921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6.2.2 LSTM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과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GRU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층 이해하기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Long Short Term Memory</a:t>
            </a:r>
          </a:p>
          <a:p>
            <a:endParaRPr lang="en-US" altLang="ko-KR" dirty="0"/>
          </a:p>
          <a:p>
            <a:r>
              <a:rPr lang="en-US" altLang="ko-KR" dirty="0"/>
              <a:t>Gated </a:t>
            </a:r>
            <a:r>
              <a:rPr lang="en-US" altLang="ko-KR" dirty="0" err="1"/>
              <a:t>Reccurent</a:t>
            </a:r>
            <a:r>
              <a:rPr lang="en-US" altLang="ko-KR" dirty="0"/>
              <a:t> Unit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660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5D9A8B-5764-47A0-9685-7B6A1597DB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0436" y="1733549"/>
            <a:ext cx="5828114" cy="4936812"/>
          </a:xfrm>
        </p:spPr>
        <p:txBody>
          <a:bodyPr anchor="ctr">
            <a:normAutofit/>
          </a:bodyPr>
          <a:lstStyle/>
          <a:p>
            <a:pPr algn="r"/>
            <a:r>
              <a:rPr lang="en-US" altLang="ko-KR" b="1" dirty="0"/>
              <a:t>6.3 </a:t>
            </a:r>
            <a:r>
              <a:rPr lang="ko-KR" altLang="en-US" b="1" dirty="0"/>
              <a:t>순환 신경망의 고급 사용법</a:t>
            </a:r>
            <a:br>
              <a:rPr lang="en-US" altLang="ko-KR" b="1" dirty="0"/>
            </a:br>
            <a:br>
              <a:rPr lang="en-US" altLang="ko-KR" b="1" dirty="0"/>
            </a:b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817302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6BEF64-2B88-4F02-A163-EACA170B4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6.3 </a:t>
            </a:r>
            <a:r>
              <a:rPr lang="ko-KR" altLang="en-US" sz="3600" dirty="0"/>
              <a:t>순환 신경망의 고급 사용법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5303AA-48E6-4D00-B8C7-7A49E68DF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순환 </a:t>
            </a:r>
            <a:r>
              <a:rPr lang="ko-KR" altLang="en-US" dirty="0" err="1"/>
              <a:t>드롭아웃</a:t>
            </a:r>
            <a:r>
              <a:rPr lang="en-US" altLang="ko-KR" dirty="0"/>
              <a:t>(recurrent dropout) : </a:t>
            </a:r>
            <a:r>
              <a:rPr lang="ko-KR" altLang="en-US" dirty="0"/>
              <a:t>순환 층에서 과대적합을 방지하기 위해 </a:t>
            </a:r>
            <a:r>
              <a:rPr lang="ko-KR" altLang="en-US" dirty="0" err="1"/>
              <a:t>케라스에</a:t>
            </a:r>
            <a:r>
              <a:rPr lang="ko-KR" altLang="en-US" dirty="0"/>
              <a:t> 내장되어 있는 </a:t>
            </a:r>
            <a:r>
              <a:rPr lang="ko-KR" altLang="en-US" dirty="0" err="1"/>
              <a:t>드롭아웃을</a:t>
            </a:r>
            <a:r>
              <a:rPr lang="ko-KR" altLang="en-US" dirty="0"/>
              <a:t>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스태킹</a:t>
            </a:r>
            <a:r>
              <a:rPr lang="ko-KR" altLang="en-US" dirty="0"/>
              <a:t> 순환 층</a:t>
            </a:r>
            <a:r>
              <a:rPr lang="en-US" altLang="ko-KR" dirty="0"/>
              <a:t>(stacking  recurrent layer) : </a:t>
            </a:r>
            <a:r>
              <a:rPr lang="ko-KR" altLang="en-US" dirty="0"/>
              <a:t>네트워크의 표현 능력을 증가시킵니다</a:t>
            </a:r>
            <a:r>
              <a:rPr lang="en-US" altLang="ko-KR" dirty="0"/>
              <a:t>.(</a:t>
            </a:r>
            <a:r>
              <a:rPr lang="ko-KR" altLang="en-US" dirty="0"/>
              <a:t>그 대신 계산 비용이 많이 듭니다</a:t>
            </a:r>
            <a:r>
              <a:rPr lang="en-US" altLang="ko-KR" dirty="0"/>
              <a:t>.)</a:t>
            </a:r>
          </a:p>
          <a:p>
            <a:endParaRPr lang="en-US" altLang="ko-KR" dirty="0"/>
          </a:p>
          <a:p>
            <a:r>
              <a:rPr lang="ko-KR" altLang="en-US" dirty="0"/>
              <a:t>양방향 순환 층</a:t>
            </a:r>
            <a:r>
              <a:rPr lang="en-US" altLang="ko-KR" dirty="0"/>
              <a:t>(bidirectional recurrent layer) : </a:t>
            </a:r>
            <a:r>
              <a:rPr lang="ko-KR" altLang="en-US" dirty="0"/>
              <a:t>순환 네트워크에 같은 정보를 다른 방향으로 주입하여 정확도를 높이고 기억을 좀 더 오래 유지시킵니다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566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6BEF64-2B88-4F02-A163-EACA170B4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816243"/>
            <a:ext cx="8596668" cy="741028"/>
          </a:xfrm>
        </p:spPr>
        <p:txBody>
          <a:bodyPr/>
          <a:lstStyle/>
          <a:p>
            <a:r>
              <a:rPr lang="en-US" altLang="ko-KR" dirty="0"/>
              <a:t>6.3.1 </a:t>
            </a:r>
            <a:r>
              <a:rPr lang="ko-KR" altLang="en-US" dirty="0"/>
              <a:t>기온 예측 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5303AA-48E6-4D00-B8C7-7A49E68DF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17056"/>
            <a:ext cx="8596668" cy="4531344"/>
          </a:xfrm>
        </p:spPr>
        <p:txBody>
          <a:bodyPr/>
          <a:lstStyle/>
          <a:p>
            <a:r>
              <a:rPr lang="ko-KR" altLang="en-US" dirty="0"/>
              <a:t>날씨 시계열 데이터셋 사용</a:t>
            </a:r>
            <a:endParaRPr lang="en-US" altLang="ko-KR" dirty="0"/>
          </a:p>
          <a:p>
            <a:r>
              <a:rPr lang="ko-KR" altLang="en-US" dirty="0"/>
              <a:t>독일 예나시에 있는 막스 플랑크 생물지구화학 연구소의 지상 관측소에서 수집</a:t>
            </a:r>
            <a:endParaRPr lang="en-US" altLang="ko-KR" dirty="0"/>
          </a:p>
          <a:p>
            <a:r>
              <a:rPr lang="ko-KR" altLang="en-US" dirty="0"/>
              <a:t>기온</a:t>
            </a:r>
            <a:r>
              <a:rPr lang="en-US" altLang="ko-KR" dirty="0"/>
              <a:t>, </a:t>
            </a:r>
            <a:r>
              <a:rPr lang="ko-KR" altLang="en-US" dirty="0"/>
              <a:t>기압</a:t>
            </a:r>
            <a:r>
              <a:rPr lang="en-US" altLang="ko-KR" dirty="0"/>
              <a:t>, </a:t>
            </a:r>
            <a:r>
              <a:rPr lang="ko-KR" altLang="en-US" dirty="0"/>
              <a:t>습도 풍향 등 </a:t>
            </a:r>
            <a:r>
              <a:rPr lang="en-US" altLang="ko-KR" dirty="0"/>
              <a:t>14</a:t>
            </a:r>
            <a:r>
              <a:rPr lang="ko-KR" altLang="en-US" dirty="0"/>
              <a:t>개의 관측치가 </a:t>
            </a:r>
            <a:r>
              <a:rPr lang="en-US" altLang="ko-KR" dirty="0"/>
              <a:t>10</a:t>
            </a:r>
            <a:r>
              <a:rPr lang="ko-KR" altLang="en-US" dirty="0"/>
              <a:t>분마다 기록</a:t>
            </a:r>
          </a:p>
        </p:txBody>
      </p:sp>
    </p:spTree>
    <p:extLst>
      <p:ext uri="{BB962C8B-B14F-4D97-AF65-F5344CB8AC3E}">
        <p14:creationId xmlns:p14="http://schemas.microsoft.com/office/powerpoint/2010/main" val="53329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6BEF64-2B88-4F02-A163-EACA170B4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679" y="792985"/>
            <a:ext cx="8596668" cy="741028"/>
          </a:xfrm>
        </p:spPr>
        <p:txBody>
          <a:bodyPr/>
          <a:lstStyle/>
          <a:p>
            <a:r>
              <a:rPr lang="en-US" altLang="ko-KR" dirty="0"/>
              <a:t>6.3.1 </a:t>
            </a:r>
            <a:r>
              <a:rPr lang="ko-KR" altLang="en-US" dirty="0"/>
              <a:t>기온 예측 문제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D9CD9FC-DB55-420B-AD8C-865DEB1F03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679" y="1534013"/>
            <a:ext cx="7316221" cy="3038899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841B198-17C5-450E-8960-B636FFA9B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79" y="4756297"/>
            <a:ext cx="7640116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6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6BEF64-2B88-4F02-A163-EACA170B4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916" y="914402"/>
            <a:ext cx="10706984" cy="14728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sz="5400" dirty="0"/>
              <a:t>6.3.1 </a:t>
            </a:r>
            <a:r>
              <a:rPr lang="ko-KR" altLang="en-US" sz="5400" dirty="0"/>
              <a:t>기온 예측 문제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2F698C-B005-4D73-8BAD-5A54A63F1E66}"/>
              </a:ext>
            </a:extLst>
          </p:cNvPr>
          <p:cNvSpPr txBox="1"/>
          <p:nvPr/>
        </p:nvSpPr>
        <p:spPr>
          <a:xfrm>
            <a:off x="7467683" y="2277553"/>
            <a:ext cx="4572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/>
              <a:t>데이터셋 전체 기간의 온도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7904E9C-52B3-44C8-BC05-6F28E3361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2018147"/>
            <a:ext cx="6150834" cy="14108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DDEBB2A-6CF0-417C-B585-DB1BBFB78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3723853"/>
            <a:ext cx="6150834" cy="16177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580A31E-4E0E-4947-95EF-0C61639DB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735" y="2723573"/>
            <a:ext cx="4572638" cy="304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6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6BEF64-2B88-4F02-A163-EACA170B4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757264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altLang="ko-KR" dirty="0"/>
              <a:t>6.3.1 </a:t>
            </a:r>
            <a:r>
              <a:rPr lang="ko-KR" altLang="en-US" dirty="0"/>
              <a:t>기온 예측 문제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3B1CBF-A7FD-4DF2-A96E-2697557E9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287" y="2160589"/>
            <a:ext cx="2934714" cy="3880773"/>
          </a:xfrm>
        </p:spPr>
        <p:txBody>
          <a:bodyPr>
            <a:normAutofit/>
          </a:bodyPr>
          <a:lstStyle/>
          <a:p>
            <a:r>
              <a:rPr lang="ko-KR" altLang="en-US" dirty="0"/>
              <a:t>주기성을 찾을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아주 추운 겨울 중 </a:t>
            </a:r>
            <a:r>
              <a:rPr lang="en-US" altLang="ko-KR" dirty="0"/>
              <a:t>10</a:t>
            </a:r>
            <a:r>
              <a:rPr lang="ko-KR" altLang="en-US" dirty="0"/>
              <a:t>일</a:t>
            </a:r>
            <a:endParaRPr lang="en-US" altLang="ko-KR" dirty="0"/>
          </a:p>
          <a:p>
            <a:endParaRPr 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69DBD4B-730C-45B1-898F-6264EF13D3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6"/>
          <a:stretch/>
        </p:blipFill>
        <p:spPr>
          <a:xfrm>
            <a:off x="677334" y="2159331"/>
            <a:ext cx="5423429" cy="38823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01473A-DE53-4C30-91AE-7ED10FDB70E7}"/>
              </a:ext>
            </a:extLst>
          </p:cNvPr>
          <p:cNvSpPr txBox="1"/>
          <p:nvPr/>
        </p:nvSpPr>
        <p:spPr>
          <a:xfrm>
            <a:off x="906011" y="1627464"/>
            <a:ext cx="4555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plt.plot</a:t>
            </a:r>
            <a:r>
              <a:rPr lang="en-US" altLang="ko-KR" dirty="0"/>
              <a:t>(range(1440),temp[:1440])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985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019" y="1012100"/>
            <a:ext cx="3911681" cy="17648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3100" y="781267"/>
            <a:ext cx="3035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입력크기</a:t>
            </a:r>
            <a:r>
              <a:rPr lang="ko-KR" altLang="en-US" sz="2400" dirty="0"/>
              <a:t> </a:t>
            </a:r>
            <a:r>
              <a:rPr lang="en-US" altLang="ko-KR" sz="2400" dirty="0"/>
              <a:t>: (H, W)</a:t>
            </a:r>
            <a:endParaRPr lang="ko-KR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73100" y="1265476"/>
            <a:ext cx="293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필터크기</a:t>
            </a:r>
            <a:r>
              <a:rPr lang="ko-KR" altLang="en-US" sz="2400" dirty="0"/>
              <a:t> </a:t>
            </a:r>
            <a:r>
              <a:rPr lang="en-US" altLang="ko-KR" sz="2400" dirty="0"/>
              <a:t>: (FH, FW)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73100" y="1798866"/>
            <a:ext cx="3035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출력크기</a:t>
            </a:r>
            <a:r>
              <a:rPr lang="ko-KR" altLang="en-US" sz="2400" dirty="0"/>
              <a:t> </a:t>
            </a:r>
            <a:r>
              <a:rPr lang="en-US" altLang="ko-KR" sz="2400" dirty="0"/>
              <a:t>: (OH, OW)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73100" y="2358301"/>
            <a:ext cx="3035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패딩</a:t>
            </a:r>
            <a:r>
              <a:rPr lang="en-US" altLang="ko-KR" sz="2400" dirty="0"/>
              <a:t> : P</a:t>
            </a:r>
          </a:p>
          <a:p>
            <a:r>
              <a:rPr lang="ko-KR" altLang="en-US" sz="2400" dirty="0" err="1"/>
              <a:t>스트라이드</a:t>
            </a:r>
            <a:r>
              <a:rPr lang="ko-KR" altLang="en-US" sz="2400" dirty="0"/>
              <a:t> </a:t>
            </a:r>
            <a:r>
              <a:rPr lang="en-US" altLang="ko-KR" sz="2400" dirty="0"/>
              <a:t>: S</a:t>
            </a:r>
            <a:endParaRPr lang="ko-KR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73100" y="4677853"/>
            <a:ext cx="56261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</a:t>
            </a:r>
            <a:r>
              <a:rPr lang="en-US" altLang="ko-KR" dirty="0"/>
              <a:t>) </a:t>
            </a:r>
          </a:p>
          <a:p>
            <a:r>
              <a:rPr lang="ko-KR" altLang="en-US" dirty="0"/>
              <a:t>입력 </a:t>
            </a:r>
            <a:r>
              <a:rPr lang="en-US" altLang="ko-KR" dirty="0"/>
              <a:t>: (4, 4), </a:t>
            </a:r>
            <a:r>
              <a:rPr lang="ko-KR" altLang="en-US" dirty="0"/>
              <a:t>패딩 </a:t>
            </a:r>
            <a:r>
              <a:rPr lang="en-US" altLang="ko-KR" dirty="0"/>
              <a:t>: 1, </a:t>
            </a:r>
            <a:r>
              <a:rPr lang="ko-KR" altLang="en-US" dirty="0" err="1"/>
              <a:t>스트라이드</a:t>
            </a:r>
            <a:r>
              <a:rPr lang="ko-KR" altLang="en-US" dirty="0"/>
              <a:t> </a:t>
            </a:r>
            <a:r>
              <a:rPr lang="en-US" altLang="ko-KR" dirty="0"/>
              <a:t>: 1, </a:t>
            </a:r>
            <a:r>
              <a:rPr lang="ko-KR" altLang="en-US" dirty="0"/>
              <a:t>필터 </a:t>
            </a:r>
            <a:r>
              <a:rPr lang="en-US" altLang="ko-KR" dirty="0"/>
              <a:t>: (3, 3)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2800" dirty="0"/>
              <a:t> </a:t>
            </a:r>
            <a:endParaRPr lang="ko-KR" altLang="en-US" sz="2800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096000" y="3517900"/>
                <a:ext cx="4381500" cy="2254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OH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4+2×1 −3</m:t>
                        </m:r>
                      </m:num>
                      <m:den>
                        <m: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altLang="ko-K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+1=4 </a:t>
                </a:r>
              </a:p>
              <a:p>
                <a:endParaRPr lang="en-US" altLang="ko-KR" sz="3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OW=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4+2×1 −3</m:t>
                        </m:r>
                      </m:num>
                      <m:den>
                        <m:r>
                          <a:rPr lang="en-US" altLang="ko-K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altLang="ko-K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+1=4 </a:t>
                </a:r>
                <a:endParaRPr lang="ko-KR" altLang="en-US" sz="3200" dirty="0">
                  <a:latin typeface="Cambria Math" panose="02040503050406030204" pitchFamily="18" charset="0"/>
                </a:endParaRP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17900"/>
                <a:ext cx="4381500" cy="2254592"/>
              </a:xfrm>
              <a:prstGeom prst="rect">
                <a:avLst/>
              </a:prstGeom>
              <a:blipFill>
                <a:blip r:embed="rId4"/>
                <a:stretch>
                  <a:fillRect l="-34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323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6BEF64-2B88-4F02-A163-EACA170B4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976028"/>
            <a:ext cx="8596668" cy="741028"/>
          </a:xfrm>
        </p:spPr>
        <p:txBody>
          <a:bodyPr/>
          <a:lstStyle/>
          <a:p>
            <a:r>
              <a:rPr lang="en-US" altLang="ko-KR" dirty="0"/>
              <a:t>6.3.2 </a:t>
            </a:r>
            <a:r>
              <a:rPr lang="ko-KR" altLang="en-US" dirty="0"/>
              <a:t>데이터 준비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5303AA-48E6-4D00-B8C7-7A49E68DF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17056"/>
            <a:ext cx="8596668" cy="4531344"/>
          </a:xfrm>
        </p:spPr>
        <p:txBody>
          <a:bodyPr>
            <a:normAutofit/>
          </a:bodyPr>
          <a:lstStyle/>
          <a:p>
            <a:r>
              <a:rPr lang="ko-KR" altLang="en-US" dirty="0"/>
              <a:t>신경망에 주입할 수 있는 형태로 데이터를 </a:t>
            </a:r>
            <a:r>
              <a:rPr lang="ko-KR" altLang="en-US" dirty="0" err="1"/>
              <a:t>전처리합니다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14</a:t>
            </a:r>
            <a:r>
              <a:rPr lang="ko-KR" altLang="en-US" dirty="0"/>
              <a:t>개의 특성의 범위가 서로 다르므로 정규화를 시킵니다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시계열 특성에 대해 평균을 빼고 표준 편차로 나누어 </a:t>
            </a:r>
            <a:r>
              <a:rPr lang="ko-KR" altLang="en-US" dirty="0" err="1"/>
              <a:t>전처리합니다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처음 </a:t>
            </a:r>
            <a:r>
              <a:rPr lang="en-US" altLang="ko-KR" dirty="0"/>
              <a:t>20</a:t>
            </a:r>
            <a:r>
              <a:rPr lang="ko-KR" altLang="en-US" dirty="0"/>
              <a:t>만 개만 사용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9985ED-052F-441A-9D31-6A454AFCF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640" y="3014604"/>
            <a:ext cx="4401164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0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6BEF64-2B88-4F02-A163-EACA170B4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331" y="816307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altLang="ko-KR" dirty="0"/>
              <a:t>6.3.2 </a:t>
            </a:r>
            <a:r>
              <a:rPr lang="ko-KR" altLang="en-US" dirty="0"/>
              <a:t>데이터 준비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5303AA-48E6-4D00-B8C7-7A49E68DF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3774" y="1741714"/>
            <a:ext cx="6005255" cy="409302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1100" dirty="0" err="1"/>
              <a:t>Float_data</a:t>
            </a:r>
            <a:r>
              <a:rPr lang="en-US" altLang="ko-KR" sz="1100" dirty="0"/>
              <a:t> </a:t>
            </a:r>
            <a:r>
              <a:rPr lang="ko-KR" altLang="en-US" sz="1100" dirty="0"/>
              <a:t>배열을 받아 과거 데이터의 배치와 미래 타깃 온도를 추출하는 파이썬 </a:t>
            </a:r>
            <a:r>
              <a:rPr lang="ko-KR" altLang="en-US" sz="1100" dirty="0" err="1"/>
              <a:t>제너레이터를</a:t>
            </a:r>
            <a:r>
              <a:rPr lang="ko-KR" altLang="en-US" sz="1100" dirty="0"/>
              <a:t> 만듭니다</a:t>
            </a:r>
            <a:r>
              <a:rPr lang="en-US" altLang="ko-KR" sz="1100" dirty="0"/>
              <a:t>.</a:t>
            </a:r>
          </a:p>
          <a:p>
            <a:pPr>
              <a:lnSpc>
                <a:spcPct val="90000"/>
              </a:lnSpc>
            </a:pPr>
            <a:r>
              <a:rPr lang="ko-KR" altLang="en-US" sz="1100" dirty="0" err="1"/>
              <a:t>제너레이터</a:t>
            </a:r>
            <a:r>
              <a:rPr lang="ko-KR" altLang="en-US" sz="1100" dirty="0"/>
              <a:t> 함수는 </a:t>
            </a:r>
            <a:r>
              <a:rPr lang="en-US" altLang="ko-KR" sz="1100" dirty="0"/>
              <a:t>(samples, targets) </a:t>
            </a:r>
            <a:r>
              <a:rPr lang="ko-KR" altLang="en-US" sz="1100" dirty="0" err="1"/>
              <a:t>튜플을</a:t>
            </a:r>
            <a:r>
              <a:rPr lang="ko-KR" altLang="en-US" sz="1100" dirty="0"/>
              <a:t> 반복적으로 반환합니다</a:t>
            </a:r>
            <a:r>
              <a:rPr lang="en-US" altLang="ko-KR" sz="1100" dirty="0"/>
              <a:t>.</a:t>
            </a:r>
          </a:p>
          <a:p>
            <a:pPr>
              <a:lnSpc>
                <a:spcPct val="90000"/>
              </a:lnSpc>
            </a:pPr>
            <a:r>
              <a:rPr lang="en-US" altLang="ko-KR" sz="1100" dirty="0"/>
              <a:t>Samples</a:t>
            </a:r>
            <a:r>
              <a:rPr lang="ko-KR" altLang="en-US" sz="1100" dirty="0"/>
              <a:t>는 입력 데이터로 사용할 배치</a:t>
            </a:r>
            <a:r>
              <a:rPr lang="en-US" altLang="ko-KR" sz="1100" dirty="0"/>
              <a:t>, targets</a:t>
            </a:r>
            <a:r>
              <a:rPr lang="ko-KR" altLang="en-US" sz="1100" dirty="0"/>
              <a:t>는 이에 대응되는 타깃 온도의 배열</a:t>
            </a:r>
            <a:endParaRPr lang="en-US" altLang="ko-KR" sz="1100" dirty="0"/>
          </a:p>
          <a:p>
            <a:pPr>
              <a:lnSpc>
                <a:spcPct val="90000"/>
              </a:lnSpc>
            </a:pPr>
            <a:r>
              <a:rPr lang="en-US" altLang="ko-KR" sz="1100" dirty="0"/>
              <a:t>Data : </a:t>
            </a:r>
            <a:r>
              <a:rPr lang="ko-KR" altLang="en-US" sz="1100" dirty="0" err="1"/>
              <a:t>정규화한</a:t>
            </a:r>
            <a:r>
              <a:rPr lang="ko-KR" altLang="en-US" sz="1100" dirty="0"/>
              <a:t> 부동 소수 데이터로 이루어진 원본 배열</a:t>
            </a:r>
            <a:endParaRPr lang="en-US" altLang="ko-KR" sz="1100" dirty="0"/>
          </a:p>
          <a:p>
            <a:pPr>
              <a:lnSpc>
                <a:spcPct val="90000"/>
              </a:lnSpc>
            </a:pPr>
            <a:r>
              <a:rPr lang="en-US" altLang="ko-KR" sz="1100" dirty="0"/>
              <a:t>Lookback : </a:t>
            </a:r>
            <a:r>
              <a:rPr lang="ko-KR" altLang="en-US" sz="1100" dirty="0"/>
              <a:t>입력으로 사용하기 위해 거슬러 올라갈 타임스텝</a:t>
            </a:r>
            <a:endParaRPr lang="en-US" altLang="ko-KR" sz="1100" dirty="0"/>
          </a:p>
          <a:p>
            <a:pPr>
              <a:lnSpc>
                <a:spcPct val="90000"/>
              </a:lnSpc>
            </a:pPr>
            <a:r>
              <a:rPr lang="en-US" altLang="ko-KR" sz="1100" dirty="0"/>
              <a:t>Delay : </a:t>
            </a:r>
            <a:r>
              <a:rPr lang="ko-KR" altLang="en-US" sz="1100" dirty="0"/>
              <a:t>타깃으로 사용할 미래의 타임스텝</a:t>
            </a:r>
            <a:endParaRPr lang="en-US" altLang="ko-KR" sz="1100" dirty="0"/>
          </a:p>
          <a:p>
            <a:pPr>
              <a:lnSpc>
                <a:spcPct val="90000"/>
              </a:lnSpc>
            </a:pPr>
            <a:r>
              <a:rPr lang="en-US" altLang="ko-KR" sz="1100" dirty="0" err="1"/>
              <a:t>Min_index</a:t>
            </a:r>
            <a:r>
              <a:rPr lang="ko-KR" altLang="en-US" sz="1100" dirty="0"/>
              <a:t>와 </a:t>
            </a:r>
            <a:r>
              <a:rPr lang="en-US" altLang="ko-KR" sz="1100" dirty="0" err="1"/>
              <a:t>max_index</a:t>
            </a:r>
            <a:r>
              <a:rPr lang="en-US" altLang="ko-KR" sz="1100" dirty="0"/>
              <a:t> : </a:t>
            </a:r>
            <a:r>
              <a:rPr lang="ko-KR" altLang="en-US" sz="1100" dirty="0"/>
              <a:t>추출할 타임스텝의 범위를 지정하기 위한 </a:t>
            </a:r>
            <a:r>
              <a:rPr lang="en-US" altLang="ko-KR" sz="1100" dirty="0"/>
              <a:t>data </a:t>
            </a:r>
            <a:r>
              <a:rPr lang="ko-KR" altLang="en-US" sz="1100" dirty="0"/>
              <a:t>배열의 인덱스</a:t>
            </a:r>
            <a:r>
              <a:rPr lang="en-US" altLang="ko-KR" sz="1100" dirty="0"/>
              <a:t>, </a:t>
            </a:r>
            <a:r>
              <a:rPr lang="ko-KR" altLang="en-US" sz="1100" dirty="0"/>
              <a:t>검증 데이터와 테스트 데이터를 분리하는데 사용</a:t>
            </a:r>
            <a:endParaRPr lang="en-US" altLang="ko-KR" sz="1100" dirty="0"/>
          </a:p>
          <a:p>
            <a:pPr>
              <a:lnSpc>
                <a:spcPct val="90000"/>
              </a:lnSpc>
            </a:pPr>
            <a:r>
              <a:rPr lang="en-US" altLang="ko-KR" sz="1100" dirty="0"/>
              <a:t>Shuffle : </a:t>
            </a:r>
            <a:r>
              <a:rPr lang="ko-KR" altLang="en-US" sz="1100" dirty="0"/>
              <a:t>샘플을 섞을지</a:t>
            </a:r>
            <a:r>
              <a:rPr lang="en-US" altLang="ko-KR" sz="1100" dirty="0"/>
              <a:t>, </a:t>
            </a:r>
            <a:r>
              <a:rPr lang="ko-KR" altLang="en-US" sz="1100" dirty="0"/>
              <a:t>시간 순서대로 추출할지를 결정</a:t>
            </a:r>
            <a:endParaRPr lang="en-US" altLang="ko-KR" sz="1100" dirty="0"/>
          </a:p>
          <a:p>
            <a:pPr>
              <a:lnSpc>
                <a:spcPct val="90000"/>
              </a:lnSpc>
            </a:pPr>
            <a:r>
              <a:rPr lang="en-US" altLang="ko-KR" sz="1100" dirty="0" err="1"/>
              <a:t>Batch_size</a:t>
            </a:r>
            <a:r>
              <a:rPr lang="en-US" altLang="ko-KR" sz="1100" dirty="0"/>
              <a:t> : </a:t>
            </a:r>
            <a:r>
              <a:rPr lang="ko-KR" altLang="en-US" sz="1100" dirty="0"/>
              <a:t>배치의 샘플 수</a:t>
            </a:r>
            <a:endParaRPr lang="en-US" altLang="ko-KR" sz="1100" dirty="0"/>
          </a:p>
          <a:p>
            <a:pPr>
              <a:lnSpc>
                <a:spcPct val="90000"/>
              </a:lnSpc>
            </a:pPr>
            <a:r>
              <a:rPr lang="en-US" altLang="ko-KR" sz="1100" dirty="0"/>
              <a:t>Step : </a:t>
            </a:r>
            <a:r>
              <a:rPr lang="ko-KR" altLang="en-US" sz="1100" dirty="0"/>
              <a:t>데이터를 </a:t>
            </a:r>
            <a:r>
              <a:rPr lang="ko-KR" altLang="en-US" sz="1100" dirty="0" err="1"/>
              <a:t>샘플링할</a:t>
            </a:r>
            <a:r>
              <a:rPr lang="ko-KR" altLang="en-US" sz="1100" dirty="0"/>
              <a:t> 타임스텝 간격</a:t>
            </a:r>
            <a:r>
              <a:rPr lang="en-US" altLang="ko-KR" sz="1100" dirty="0"/>
              <a:t>, 1</a:t>
            </a:r>
            <a:r>
              <a:rPr lang="ko-KR" altLang="en-US" sz="1100" dirty="0"/>
              <a:t>시간에 하나의 데이터 포인트를 추출하기 위해 </a:t>
            </a:r>
            <a:r>
              <a:rPr lang="en-US" altLang="ko-KR" sz="1100" dirty="0"/>
              <a:t>6</a:t>
            </a:r>
            <a:r>
              <a:rPr lang="ko-KR" altLang="en-US" sz="1100" dirty="0"/>
              <a:t>으로 지정</a:t>
            </a:r>
          </a:p>
        </p:txBody>
      </p:sp>
      <p:pic>
        <p:nvPicPr>
          <p:cNvPr id="6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781E3AA0-3A37-4F56-B1AB-536102B43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3" r="27035" b="-3"/>
          <a:stretch/>
        </p:blipFill>
        <p:spPr>
          <a:xfrm>
            <a:off x="677334" y="1741714"/>
            <a:ext cx="3350380" cy="429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60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6BEF64-2B88-4F02-A163-EACA170B4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816307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altLang="ko-KR" dirty="0"/>
              <a:t>6.3.2 </a:t>
            </a:r>
            <a:r>
              <a:rPr lang="ko-KR" altLang="en-US" dirty="0"/>
              <a:t>데이터 준비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5303AA-48E6-4D00-B8C7-7A49E68DF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160" y="2160589"/>
            <a:ext cx="5207839" cy="3880773"/>
          </a:xfrm>
        </p:spPr>
        <p:txBody>
          <a:bodyPr>
            <a:normAutofit/>
          </a:bodyPr>
          <a:lstStyle/>
          <a:p>
            <a:r>
              <a:rPr lang="en-US" altLang="ko-KR" dirty="0"/>
              <a:t>Generator </a:t>
            </a:r>
            <a:r>
              <a:rPr lang="ko-KR" altLang="en-US" dirty="0"/>
              <a:t>함수를 사용하여 훈련용</a:t>
            </a:r>
            <a:r>
              <a:rPr lang="en-US" altLang="ko-KR" dirty="0"/>
              <a:t>, </a:t>
            </a:r>
            <a:r>
              <a:rPr lang="ko-KR" altLang="en-US" dirty="0"/>
              <a:t>검증용</a:t>
            </a:r>
            <a:r>
              <a:rPr lang="en-US" altLang="ko-KR" dirty="0"/>
              <a:t>, </a:t>
            </a:r>
            <a:r>
              <a:rPr lang="ko-KR" altLang="en-US" dirty="0"/>
              <a:t>테스트용으로 </a:t>
            </a:r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ko-KR" altLang="en-US" dirty="0" err="1"/>
              <a:t>제네레이터를</a:t>
            </a:r>
            <a:r>
              <a:rPr lang="ko-KR" altLang="en-US" dirty="0"/>
              <a:t> 만듭니다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훈련 </a:t>
            </a:r>
            <a:r>
              <a:rPr lang="ko-KR" altLang="en-US" dirty="0" err="1"/>
              <a:t>제너레이터는</a:t>
            </a:r>
            <a:r>
              <a:rPr lang="ko-KR" altLang="en-US" dirty="0"/>
              <a:t> 처음</a:t>
            </a:r>
            <a:r>
              <a:rPr lang="en-US" altLang="ko-KR" dirty="0"/>
              <a:t>~20</a:t>
            </a:r>
            <a:r>
              <a:rPr lang="ko-KR" altLang="en-US" dirty="0"/>
              <a:t>만개</a:t>
            </a:r>
            <a:endParaRPr lang="en-US" altLang="ko-KR" dirty="0"/>
          </a:p>
          <a:p>
            <a:r>
              <a:rPr lang="ko-KR" altLang="en-US" dirty="0"/>
              <a:t>검증 </a:t>
            </a:r>
            <a:r>
              <a:rPr lang="ko-KR" altLang="en-US" dirty="0" err="1"/>
              <a:t>제너레이터는</a:t>
            </a:r>
            <a:r>
              <a:rPr lang="ko-KR" altLang="en-US" dirty="0"/>
              <a:t> 그 다음 </a:t>
            </a:r>
            <a:r>
              <a:rPr lang="en-US" altLang="ko-KR" dirty="0"/>
              <a:t>10</a:t>
            </a:r>
            <a:r>
              <a:rPr lang="ko-KR" altLang="en-US" dirty="0"/>
              <a:t>만개</a:t>
            </a:r>
            <a:endParaRPr lang="en-US" altLang="ko-KR" dirty="0"/>
          </a:p>
          <a:p>
            <a:r>
              <a:rPr lang="ko-KR" altLang="en-US" dirty="0"/>
              <a:t>테스트 </a:t>
            </a:r>
            <a:r>
              <a:rPr lang="ko-KR" altLang="en-US" dirty="0" err="1"/>
              <a:t>제너레이터는</a:t>
            </a:r>
            <a:r>
              <a:rPr lang="ko-KR" altLang="en-US" dirty="0"/>
              <a:t> 나머지</a:t>
            </a:r>
            <a:endParaRPr lang="en-US" altLang="ko-KR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4A60E7C-BD37-4988-A937-51E2DA987C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53" r="3" b="12487"/>
          <a:stretch/>
        </p:blipFill>
        <p:spPr>
          <a:xfrm>
            <a:off x="677334" y="1719943"/>
            <a:ext cx="3144597" cy="432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54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6BEF64-2B88-4F02-A163-EACA170B4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976028"/>
            <a:ext cx="8596668" cy="741028"/>
          </a:xfrm>
        </p:spPr>
        <p:txBody>
          <a:bodyPr/>
          <a:lstStyle/>
          <a:p>
            <a:r>
              <a:rPr lang="en-US" altLang="ko-KR" dirty="0"/>
              <a:t>6.3.3 </a:t>
            </a:r>
            <a:r>
              <a:rPr lang="ko-KR" altLang="en-US" dirty="0"/>
              <a:t>상식 수준의 기준점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5303AA-48E6-4D00-B8C7-7A49E68DF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17056"/>
            <a:ext cx="8596668" cy="4531344"/>
          </a:xfrm>
        </p:spPr>
        <p:txBody>
          <a:bodyPr/>
          <a:lstStyle/>
          <a:p>
            <a:r>
              <a:rPr lang="ko-KR" altLang="en-US" dirty="0"/>
              <a:t>정상 여부 확인을 위한 용도</a:t>
            </a:r>
            <a:endParaRPr lang="en-US" altLang="ko-KR" dirty="0"/>
          </a:p>
          <a:p>
            <a:r>
              <a:rPr lang="ko-KR" altLang="en-US" dirty="0"/>
              <a:t>고수준 머신 러닝 모델이라면 뛰어넘어야 할 기준점</a:t>
            </a:r>
            <a:endParaRPr lang="en-US" altLang="ko-KR" dirty="0"/>
          </a:p>
          <a:p>
            <a:r>
              <a:rPr lang="ko-KR" altLang="en-US" dirty="0"/>
              <a:t>알려진 해결책이 없는 새로운 문제를 다루어야 할 때 유용</a:t>
            </a:r>
            <a:endParaRPr lang="en-US" altLang="ko-KR" dirty="0"/>
          </a:p>
          <a:p>
            <a:r>
              <a:rPr lang="ko-KR" altLang="en-US" dirty="0"/>
              <a:t>이 온도 예측 문제의 경우 상식 수준으로 오늘 온도는 내일 온도와 비슷하거나 동일하다고 예측</a:t>
            </a:r>
            <a:endParaRPr lang="en-US" altLang="ko-KR" dirty="0"/>
          </a:p>
          <a:p>
            <a:r>
              <a:rPr lang="ko-KR" altLang="en-US" dirty="0"/>
              <a:t>평균 절댓값 오차</a:t>
            </a:r>
            <a:r>
              <a:rPr lang="en-US" altLang="ko-KR" dirty="0"/>
              <a:t>(MAE)</a:t>
            </a:r>
            <a:r>
              <a:rPr lang="ko-KR" altLang="en-US" dirty="0"/>
              <a:t>로 평가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29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6BEF64-2B88-4F02-A163-EACA170B4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563" y="729743"/>
            <a:ext cx="8596668" cy="741028"/>
          </a:xfrm>
        </p:spPr>
        <p:txBody>
          <a:bodyPr/>
          <a:lstStyle/>
          <a:p>
            <a:r>
              <a:rPr lang="en-US" altLang="ko-KR" dirty="0"/>
              <a:t>6.3.3 </a:t>
            </a:r>
            <a:r>
              <a:rPr lang="ko-KR" altLang="en-US" dirty="0"/>
              <a:t>상식 수준의 기준점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317FCE-3733-4F04-AD91-E814D30A5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531" y="1600999"/>
            <a:ext cx="9467525" cy="31552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B22670-B2C8-481D-A148-8F3D8D498FB3}"/>
              </a:ext>
            </a:extLst>
          </p:cNvPr>
          <p:cNvSpPr txBox="1"/>
          <p:nvPr/>
        </p:nvSpPr>
        <p:spPr>
          <a:xfrm>
            <a:off x="1004531" y="5257001"/>
            <a:ext cx="9013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MAE</a:t>
            </a:r>
            <a:r>
              <a:rPr lang="ko-KR" altLang="en-US" sz="2000" b="1" dirty="0"/>
              <a:t>를 출력하면 </a:t>
            </a:r>
            <a:r>
              <a:rPr lang="en-US" altLang="ko-KR" sz="2000" b="1" dirty="0"/>
              <a:t>0.29</a:t>
            </a:r>
            <a:r>
              <a:rPr lang="ko-KR" altLang="en-US" sz="2000" b="1" dirty="0"/>
              <a:t>가 나오고 이 데이터는 평균이 </a:t>
            </a:r>
            <a:r>
              <a:rPr lang="en-US" altLang="ko-KR" sz="2000" b="1" dirty="0"/>
              <a:t>0</a:t>
            </a:r>
            <a:r>
              <a:rPr lang="ko-KR" altLang="en-US" sz="2000" b="1" dirty="0"/>
              <a:t>이고 표준편차가 </a:t>
            </a:r>
            <a:r>
              <a:rPr lang="en-US" altLang="ko-KR" sz="2000" b="1" dirty="0"/>
              <a:t>1</a:t>
            </a:r>
            <a:r>
              <a:rPr lang="ko-KR" altLang="en-US" sz="2000" b="1" dirty="0"/>
              <a:t>이기 때문에 표준편차를 곱하면 섭씨 </a:t>
            </a:r>
            <a:r>
              <a:rPr lang="en-US" altLang="ko-KR" sz="2000" b="1" dirty="0"/>
              <a:t>2.57</a:t>
            </a:r>
            <a:r>
              <a:rPr lang="ko-KR" altLang="en-US" sz="2000" b="1" dirty="0"/>
              <a:t>도가 됩니다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98830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6BEF64-2B88-4F02-A163-EACA170B4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903723"/>
            <a:ext cx="8596668" cy="741028"/>
          </a:xfrm>
        </p:spPr>
        <p:txBody>
          <a:bodyPr/>
          <a:lstStyle/>
          <a:p>
            <a:r>
              <a:rPr lang="en-US" altLang="ko-KR" dirty="0"/>
              <a:t>6.3.4 </a:t>
            </a:r>
            <a:r>
              <a:rPr lang="ko-KR" altLang="en-US" dirty="0"/>
              <a:t>기본적인 머신 러닝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5303AA-48E6-4D00-B8C7-7A49E68DF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17056"/>
            <a:ext cx="8596668" cy="4531344"/>
          </a:xfrm>
        </p:spPr>
        <p:txBody>
          <a:bodyPr/>
          <a:lstStyle/>
          <a:p>
            <a:r>
              <a:rPr lang="ko-KR" altLang="en-US" dirty="0"/>
              <a:t>간단하고 손쉽게 만들 수 있는 </a:t>
            </a:r>
            <a:r>
              <a:rPr lang="ko-KR" altLang="en-US" dirty="0" err="1"/>
              <a:t>머신러닝</a:t>
            </a:r>
            <a:r>
              <a:rPr lang="ko-KR" altLang="en-US" dirty="0"/>
              <a:t> 모델</a:t>
            </a:r>
            <a:endParaRPr lang="en-US" altLang="ko-KR" dirty="0"/>
          </a:p>
          <a:p>
            <a:r>
              <a:rPr lang="ko-KR" altLang="en-US" dirty="0"/>
              <a:t>이를 바탕으로 더 복잡한 방법을 도입하는 근거 마련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015038-0036-47B9-AA14-FEFA03BED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668" y="2973885"/>
            <a:ext cx="5782482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1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6BEF64-2B88-4F02-A163-EACA170B4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814416"/>
            <a:ext cx="8596668" cy="741028"/>
          </a:xfrm>
        </p:spPr>
        <p:txBody>
          <a:bodyPr/>
          <a:lstStyle/>
          <a:p>
            <a:r>
              <a:rPr lang="en-US" altLang="ko-KR" dirty="0"/>
              <a:t>6.3.4 </a:t>
            </a:r>
            <a:r>
              <a:rPr lang="ko-KR" altLang="en-US" dirty="0"/>
              <a:t>기본적인 머신 러닝 방법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B4F185F-4027-49CA-8C33-87FB4AA81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729" y="1555444"/>
            <a:ext cx="5792008" cy="2834083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DFBBE3C-3CC6-4948-BA4B-CB25F960C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781" y="1555444"/>
            <a:ext cx="3991532" cy="2629267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EAE979A-4F67-47B1-9097-14BFADD6292F}"/>
              </a:ext>
            </a:extLst>
          </p:cNvPr>
          <p:cNvSpPr txBox="1">
            <a:spLocks/>
          </p:cNvSpPr>
          <p:nvPr/>
        </p:nvSpPr>
        <p:spPr>
          <a:xfrm>
            <a:off x="677334" y="4513277"/>
            <a:ext cx="8802226" cy="1528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일부 검증 손실은 학습을 사용하지 않은 기준점에 가깝지만 안정적이지 못합니다</a:t>
            </a:r>
            <a:endParaRPr lang="en-US" altLang="ko-KR" dirty="0"/>
          </a:p>
          <a:p>
            <a:r>
              <a:rPr lang="ko-KR" altLang="en-US" dirty="0"/>
              <a:t>기준 모델의 평균 절댓값 오차가 </a:t>
            </a:r>
            <a:r>
              <a:rPr lang="en-US" altLang="ko-KR" dirty="0"/>
              <a:t>0.29</a:t>
            </a:r>
            <a:r>
              <a:rPr lang="ko-KR" altLang="en-US" dirty="0"/>
              <a:t>였으므로 비교를 하면 기준 모델의 성능이 더 좋음</a:t>
            </a:r>
            <a:endParaRPr lang="en-US" altLang="ko-KR" dirty="0"/>
          </a:p>
          <a:p>
            <a:r>
              <a:rPr lang="ko-KR" altLang="en-US" dirty="0"/>
              <a:t>이는 머신 러닝이 찾지 못하는 핵심 정보가 많기 때문</a:t>
            </a:r>
            <a:r>
              <a:rPr lang="en-US" altLang="ko-KR" dirty="0"/>
              <a:t>(</a:t>
            </a:r>
            <a:r>
              <a:rPr lang="ko-KR" altLang="en-US" dirty="0"/>
              <a:t>간단한 모델이 아니기 때문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4070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6BEF64-2B88-4F02-A163-EACA170B4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762688"/>
            <a:ext cx="8596668" cy="741028"/>
          </a:xfrm>
        </p:spPr>
        <p:txBody>
          <a:bodyPr/>
          <a:lstStyle/>
          <a:p>
            <a:r>
              <a:rPr lang="en-US" altLang="ko-KR" dirty="0"/>
              <a:t>6.3.5 </a:t>
            </a:r>
            <a:r>
              <a:rPr lang="ko-KR" altLang="en-US" dirty="0"/>
              <a:t>첫 번째 순환 신경망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5303AA-48E6-4D00-B8C7-7A49E68DF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10019"/>
            <a:ext cx="8596668" cy="4531344"/>
          </a:xfrm>
        </p:spPr>
        <p:txBody>
          <a:bodyPr>
            <a:normAutofit/>
          </a:bodyPr>
          <a:lstStyle/>
          <a:p>
            <a:r>
              <a:rPr lang="ko-KR" altLang="en-US" dirty="0"/>
              <a:t>시계열 데이터를 사용 </a:t>
            </a:r>
            <a:r>
              <a:rPr lang="en-US" altLang="ko-KR" dirty="0"/>
              <a:t>-&gt; </a:t>
            </a:r>
            <a:r>
              <a:rPr lang="ko-KR" altLang="en-US" dirty="0"/>
              <a:t>입력 데이터에 순서가 있다는 뜻</a:t>
            </a:r>
            <a:endParaRPr lang="en-US" altLang="ko-KR" dirty="0"/>
          </a:p>
          <a:p>
            <a:r>
              <a:rPr lang="ko-KR" altLang="en-US" dirty="0"/>
              <a:t>그러므로 순환 신경망</a:t>
            </a:r>
            <a:r>
              <a:rPr lang="en-US" altLang="ko-KR" dirty="0"/>
              <a:t>(RNN)</a:t>
            </a:r>
            <a:r>
              <a:rPr lang="ko-KR" altLang="en-US" dirty="0"/>
              <a:t>을 사용해야 함</a:t>
            </a:r>
            <a:endParaRPr lang="en-US" altLang="ko-KR" dirty="0"/>
          </a:p>
          <a:p>
            <a:r>
              <a:rPr lang="en-US" altLang="ko-KR" dirty="0"/>
              <a:t>GRU</a:t>
            </a:r>
            <a:r>
              <a:rPr lang="ko-KR" altLang="en-US" dirty="0"/>
              <a:t>층을 사용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422035-7535-4F4A-84F7-8A64E5A9C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012" y="2443963"/>
            <a:ext cx="6235923" cy="3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006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6BEF64-2B88-4F02-A163-EACA170B4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809307"/>
            <a:ext cx="8596668" cy="741028"/>
          </a:xfrm>
        </p:spPr>
        <p:txBody>
          <a:bodyPr/>
          <a:lstStyle/>
          <a:p>
            <a:r>
              <a:rPr lang="en-US" altLang="ko-KR" dirty="0"/>
              <a:t>6.3.5 </a:t>
            </a:r>
            <a:r>
              <a:rPr lang="ko-KR" altLang="en-US" dirty="0"/>
              <a:t>첫 번째 순환 신경망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4D97F6A-0F7E-4F45-8F97-E36CE23106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454543"/>
            <a:ext cx="6020640" cy="2838846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D5F053-B4A0-4E46-9D5A-E5DBEB9C8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812" y="1550335"/>
            <a:ext cx="4277322" cy="2724530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3B5DCC7D-BFFB-4B65-B328-5799E122D2CE}"/>
              </a:ext>
            </a:extLst>
          </p:cNvPr>
          <p:cNvSpPr txBox="1">
            <a:spLocks/>
          </p:cNvSpPr>
          <p:nvPr/>
        </p:nvSpPr>
        <p:spPr>
          <a:xfrm>
            <a:off x="677334" y="4513277"/>
            <a:ext cx="8802226" cy="15280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앞의 기본적인 </a:t>
            </a:r>
            <a:r>
              <a:rPr lang="ko-KR" altLang="en-US" dirty="0" err="1"/>
              <a:t>머신러닝</a:t>
            </a:r>
            <a:r>
              <a:rPr lang="ko-KR" altLang="en-US" dirty="0"/>
              <a:t> 방법보다 훨씬 효율적</a:t>
            </a:r>
            <a:endParaRPr lang="en-US" altLang="ko-KR" dirty="0"/>
          </a:p>
          <a:p>
            <a:r>
              <a:rPr lang="ko-KR" altLang="en-US" dirty="0"/>
              <a:t>하지만 검증손실을 보면 점점 늘어나는 과적합이 발생</a:t>
            </a:r>
            <a:endParaRPr lang="en-US" altLang="ko-KR" dirty="0"/>
          </a:p>
          <a:p>
            <a:r>
              <a:rPr lang="ko-KR" altLang="en-US" dirty="0"/>
              <a:t>새로운 검증 </a:t>
            </a:r>
            <a:r>
              <a:rPr lang="en-US" altLang="ko-KR" dirty="0"/>
              <a:t>MAE</a:t>
            </a:r>
            <a:r>
              <a:rPr lang="ko-KR" altLang="en-US" dirty="0"/>
              <a:t>는 </a:t>
            </a:r>
            <a:r>
              <a:rPr lang="en-US" altLang="ko-KR" dirty="0"/>
              <a:t>0.265 </a:t>
            </a:r>
            <a:r>
              <a:rPr lang="ko-KR" altLang="en-US" dirty="0"/>
              <a:t>이하이고 섭씨로 복원하면 </a:t>
            </a:r>
            <a:r>
              <a:rPr lang="en-US" altLang="ko-KR" dirty="0"/>
              <a:t>2.35</a:t>
            </a:r>
            <a:r>
              <a:rPr lang="ko-KR" altLang="en-US" dirty="0"/>
              <a:t>도</a:t>
            </a:r>
            <a:r>
              <a:rPr lang="en-US" altLang="ko-KR" dirty="0"/>
              <a:t>(</a:t>
            </a:r>
            <a:r>
              <a:rPr lang="ko-KR" altLang="en-US" dirty="0"/>
              <a:t>초기 값인 </a:t>
            </a:r>
            <a:r>
              <a:rPr lang="en-US" altLang="ko-KR" dirty="0"/>
              <a:t>2.57</a:t>
            </a:r>
            <a:r>
              <a:rPr lang="ko-KR" altLang="en-US" dirty="0"/>
              <a:t>보다 확실히 작음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더 개선할 수 있는 여지가 보임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0931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6BEF64-2B88-4F02-A163-EACA170B4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768991"/>
            <a:ext cx="9293980" cy="741028"/>
          </a:xfrm>
        </p:spPr>
        <p:txBody>
          <a:bodyPr>
            <a:noAutofit/>
          </a:bodyPr>
          <a:lstStyle/>
          <a:p>
            <a:r>
              <a:rPr lang="en-US" altLang="ko-KR" sz="2800" b="1" dirty="0"/>
              <a:t>6.3.6 </a:t>
            </a:r>
            <a:r>
              <a:rPr lang="ko-KR" altLang="en-US" sz="2800" b="1" dirty="0"/>
              <a:t>과대적합을 감소하기 위해 순환 </a:t>
            </a:r>
            <a:r>
              <a:rPr lang="ko-KR" altLang="en-US" sz="2800" b="1" dirty="0" err="1"/>
              <a:t>드롭아웃</a:t>
            </a:r>
            <a:r>
              <a:rPr lang="ko-KR" altLang="en-US" sz="2800" b="1" dirty="0"/>
              <a:t> 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5303AA-48E6-4D00-B8C7-7A49E68DF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10019"/>
            <a:ext cx="8596668" cy="45313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dirty="0"/>
              <a:t>과대적합을 해결하기위해 </a:t>
            </a:r>
            <a:r>
              <a:rPr lang="ko-KR" altLang="en-US" sz="2400" dirty="0" err="1"/>
              <a:t>드롭아웃</a:t>
            </a:r>
            <a:r>
              <a:rPr lang="ko-KR" altLang="en-US" sz="2400" dirty="0"/>
              <a:t> 기법 사용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en-US" sz="2400" dirty="0" err="1"/>
              <a:t>드롭아웃</a:t>
            </a:r>
            <a:r>
              <a:rPr lang="en-US" altLang="ko-KR" sz="2400" dirty="0"/>
              <a:t>(</a:t>
            </a:r>
            <a:r>
              <a:rPr lang="ko-KR" altLang="en-US" sz="2400" dirty="0"/>
              <a:t>훈련 데이터를 층에 주입할 때 데이터에 있는 우연한 상관관계를 깨뜨리기 위해 입력 층의 유닛을 랜덤하게 끄는 기법</a:t>
            </a:r>
            <a:r>
              <a:rPr lang="en-US" altLang="ko-KR" sz="2400" dirty="0"/>
              <a:t>)</a:t>
            </a:r>
          </a:p>
          <a:p>
            <a:pPr>
              <a:lnSpc>
                <a:spcPct val="100000"/>
              </a:lnSpc>
            </a:pPr>
            <a:r>
              <a:rPr lang="ko-KR" altLang="en-US" sz="2400" dirty="0" err="1"/>
              <a:t>드롭아웃을</a:t>
            </a:r>
            <a:r>
              <a:rPr lang="ko-KR" altLang="en-US" sz="2400" dirty="0"/>
              <a:t> 적용하면 규제에 </a:t>
            </a:r>
            <a:r>
              <a:rPr lang="ko-KR" altLang="en-US" sz="2400" dirty="0" err="1"/>
              <a:t>도움이되는</a:t>
            </a:r>
            <a:r>
              <a:rPr lang="ko-KR" altLang="en-US" sz="2400" dirty="0"/>
              <a:t> 것보다 학습에 더 방해 되는 것으로 오랫동안 </a:t>
            </a:r>
            <a:r>
              <a:rPr lang="ko-KR" altLang="en-US" sz="2400" dirty="0" err="1"/>
              <a:t>알려져있었으나</a:t>
            </a:r>
            <a:r>
              <a:rPr lang="ko-KR" altLang="en-US" sz="2400" dirty="0"/>
              <a:t> 동일한 </a:t>
            </a:r>
            <a:r>
              <a:rPr lang="ko-KR" altLang="en-US" sz="2400" dirty="0" err="1"/>
              <a:t>드롭아웃</a:t>
            </a:r>
            <a:r>
              <a:rPr lang="ko-KR" altLang="en-US" sz="2400" dirty="0"/>
              <a:t> 마스크를 모든 타임스텝에 적용하는 것으로 해결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en-US" altLang="ko-KR" sz="2400" dirty="0" err="1"/>
              <a:t>Droupout</a:t>
            </a:r>
            <a:r>
              <a:rPr lang="ko-KR" altLang="en-US" sz="2400" dirty="0"/>
              <a:t>은 층의 </a:t>
            </a:r>
            <a:r>
              <a:rPr lang="ko-KR" altLang="en-US" sz="2400" dirty="0" err="1"/>
              <a:t>드롭아웃</a:t>
            </a:r>
            <a:r>
              <a:rPr lang="ko-KR" altLang="en-US" sz="2400" dirty="0"/>
              <a:t> 비율을 정하고 </a:t>
            </a:r>
            <a:r>
              <a:rPr lang="en-US" altLang="ko-KR" sz="2400" dirty="0" err="1"/>
              <a:t>recurrent_dropout</a:t>
            </a:r>
            <a:r>
              <a:rPr lang="ko-KR" altLang="en-US" sz="2400" dirty="0"/>
              <a:t>은 순환 상태의 </a:t>
            </a:r>
            <a:r>
              <a:rPr lang="ko-KR" altLang="en-US" sz="2400" dirty="0" err="1"/>
              <a:t>드롭아웃</a:t>
            </a:r>
            <a:r>
              <a:rPr lang="ko-KR" altLang="en-US" sz="2400" dirty="0"/>
              <a:t> 비율을 정함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97374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wikidocs.net/images/page/64066/conv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574" y="849312"/>
            <a:ext cx="9077325" cy="490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44072" y="183243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CNN </a:t>
            </a:r>
            <a:r>
              <a:rPr lang="ko-KR" altLang="en-US" b="1" dirty="0"/>
              <a:t>구동방식 정리</a:t>
            </a:r>
          </a:p>
        </p:txBody>
      </p:sp>
    </p:spTree>
    <p:extLst>
      <p:ext uri="{BB962C8B-B14F-4D97-AF65-F5344CB8AC3E}">
        <p14:creationId xmlns:p14="http://schemas.microsoft.com/office/powerpoint/2010/main" val="29726887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6BEF64-2B88-4F02-A163-EACA170B4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751316"/>
            <a:ext cx="8596668" cy="741028"/>
          </a:xfrm>
        </p:spPr>
        <p:txBody>
          <a:bodyPr>
            <a:noAutofit/>
          </a:bodyPr>
          <a:lstStyle/>
          <a:p>
            <a:r>
              <a:rPr lang="en-US" altLang="ko-KR" sz="2400" b="1" dirty="0"/>
              <a:t>6.3.6 </a:t>
            </a:r>
            <a:r>
              <a:rPr lang="ko-KR" altLang="en-US" sz="2400" b="1" dirty="0"/>
              <a:t>과대적합을 감소하기 위해 순환 </a:t>
            </a:r>
            <a:r>
              <a:rPr lang="ko-KR" altLang="en-US" sz="2400" b="1" dirty="0" err="1"/>
              <a:t>드롭아웃</a:t>
            </a:r>
            <a:r>
              <a:rPr lang="ko-KR" altLang="en-US" sz="2400" b="1" dirty="0"/>
              <a:t> 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5303AA-48E6-4D00-B8C7-7A49E68DF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4312507"/>
            <a:ext cx="8596668" cy="1935893"/>
          </a:xfrm>
        </p:spPr>
        <p:txBody>
          <a:bodyPr>
            <a:normAutofit/>
          </a:bodyPr>
          <a:lstStyle/>
          <a:p>
            <a:r>
              <a:rPr lang="ko-KR" altLang="en-US" dirty="0"/>
              <a:t>과적합은 일어나지 않음</a:t>
            </a:r>
            <a:endParaRPr lang="en-US" altLang="ko-KR" dirty="0"/>
          </a:p>
          <a:p>
            <a:r>
              <a:rPr lang="ko-KR" altLang="en-US" dirty="0"/>
              <a:t>평가 점수는 안정적이지만 이전보다 더 나아지지는 않음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6EF6C9-7322-4AFC-8F8C-6B656B091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874" y="1334851"/>
            <a:ext cx="5220126" cy="27646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1BE0C5A-6E2D-43D6-B0DA-CD8633E63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688" y="1402089"/>
            <a:ext cx="4096322" cy="276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7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6BEF64-2B88-4F02-A163-EACA170B4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762000"/>
            <a:ext cx="8596668" cy="741028"/>
          </a:xfrm>
        </p:spPr>
        <p:txBody>
          <a:bodyPr>
            <a:noAutofit/>
          </a:bodyPr>
          <a:lstStyle/>
          <a:p>
            <a:r>
              <a:rPr lang="en-US" altLang="ko-KR" sz="2800" b="1" dirty="0"/>
              <a:t>6.3.7 </a:t>
            </a:r>
            <a:r>
              <a:rPr lang="ko-KR" altLang="en-US" sz="2800" b="1" dirty="0" err="1"/>
              <a:t>스태킹</a:t>
            </a:r>
            <a:r>
              <a:rPr lang="ko-KR" altLang="en-US" sz="2800" b="1" dirty="0"/>
              <a:t> 순환 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5303AA-48E6-4D00-B8C7-7A49E68DF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17056"/>
            <a:ext cx="8596668" cy="45313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dirty="0"/>
              <a:t>앞의 순환 신경망을 사용한 방법은 과적합이 일어나지 않았지만 성능상 병목이 있으므로 네트워크의 용량을 늘려야 함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과적합이 일어날 때까지 네트워크의 용량을 늘리는 것이 좋음</a:t>
            </a:r>
            <a:r>
              <a:rPr lang="en-US" altLang="ko-KR" sz="2400" dirty="0"/>
              <a:t>.(</a:t>
            </a:r>
            <a:r>
              <a:rPr lang="ko-KR" altLang="en-US" sz="2400" dirty="0"/>
              <a:t>너무 많이 </a:t>
            </a:r>
            <a:r>
              <a:rPr lang="ko-KR" altLang="en-US" sz="2400" dirty="0" err="1"/>
              <a:t>과대적합되지</a:t>
            </a:r>
            <a:r>
              <a:rPr lang="ko-KR" altLang="en-US" sz="2400" dirty="0"/>
              <a:t> 않는 한 아직 충분한 용량에 도달한 것이 아님</a:t>
            </a:r>
            <a:r>
              <a:rPr lang="en-US" altLang="ko-KR" sz="2400" dirty="0"/>
              <a:t>)</a:t>
            </a:r>
          </a:p>
          <a:p>
            <a:pPr>
              <a:lnSpc>
                <a:spcPct val="100000"/>
              </a:lnSpc>
            </a:pPr>
            <a:r>
              <a:rPr lang="ko-KR" altLang="en-US" sz="2400" dirty="0"/>
              <a:t>유닛의 수를 늘리거나 층을 더 많이 추가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하지만 비용이 많이 소요됨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18954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6BEF64-2B88-4F02-A163-EACA170B4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816637"/>
            <a:ext cx="8596668" cy="741028"/>
          </a:xfrm>
        </p:spPr>
        <p:txBody>
          <a:bodyPr>
            <a:noAutofit/>
          </a:bodyPr>
          <a:lstStyle/>
          <a:p>
            <a:r>
              <a:rPr lang="en-US" altLang="ko-KR" sz="2800" b="1" dirty="0"/>
              <a:t>6.3.7 </a:t>
            </a:r>
            <a:r>
              <a:rPr lang="ko-KR" altLang="en-US" sz="2800" b="1" dirty="0" err="1"/>
              <a:t>스태킹</a:t>
            </a:r>
            <a:r>
              <a:rPr lang="ko-KR" altLang="en-US" sz="2800" b="1" dirty="0"/>
              <a:t> 순환 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5303AA-48E6-4D00-B8C7-7A49E68DF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4646645"/>
            <a:ext cx="8596668" cy="1394718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 err="1"/>
              <a:t>Return_sequences</a:t>
            </a:r>
            <a:r>
              <a:rPr lang="en-US" altLang="ko-KR" dirty="0"/>
              <a:t>=True -&gt; </a:t>
            </a:r>
            <a:r>
              <a:rPr lang="ko-KR" altLang="en-US" dirty="0"/>
              <a:t>출력을 한꺼번에 내보낸다는 뜻</a:t>
            </a:r>
            <a:endParaRPr lang="en-US" altLang="ko-KR" dirty="0"/>
          </a:p>
          <a:p>
            <a:r>
              <a:rPr lang="ko-KR" altLang="en-US" dirty="0"/>
              <a:t>층을 추가하여 성능을 조금 향상</a:t>
            </a:r>
            <a:r>
              <a:rPr lang="en-US" altLang="ko-KR" dirty="0"/>
              <a:t>, </a:t>
            </a:r>
            <a:r>
              <a:rPr lang="ko-KR" altLang="en-US" dirty="0"/>
              <a:t>하지만 차이가 크지는 않음</a:t>
            </a:r>
            <a:endParaRPr lang="en-US" altLang="ko-KR" dirty="0"/>
          </a:p>
          <a:p>
            <a:r>
              <a:rPr lang="ko-KR" altLang="en-US" dirty="0"/>
              <a:t>아직 충분히 과대적합을 만들지 못했기 때문에 층의 크기를 더 늘릴 수 있음</a:t>
            </a:r>
            <a:endParaRPr lang="en-US" altLang="ko-KR" dirty="0"/>
          </a:p>
          <a:p>
            <a:r>
              <a:rPr lang="ko-KR" altLang="en-US" dirty="0"/>
              <a:t>층을 추가한 만큼 도움이 되지 않았으므로 네트워크의 용량을 늘리는 것이 도움이 되지 않는다고 판단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7F2A7B-3129-42F9-8FB4-DFC7A744D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393371"/>
            <a:ext cx="5391902" cy="31216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624E767-2F91-4AFC-8305-00A59947A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244" y="1393371"/>
            <a:ext cx="3772426" cy="285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6BEF64-2B88-4F02-A163-EACA170B4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768991"/>
            <a:ext cx="8596668" cy="741028"/>
          </a:xfrm>
        </p:spPr>
        <p:txBody>
          <a:bodyPr>
            <a:noAutofit/>
          </a:bodyPr>
          <a:lstStyle/>
          <a:p>
            <a:r>
              <a:rPr lang="en-US" altLang="ko-KR" sz="2800" b="1" dirty="0"/>
              <a:t>6.3.8 </a:t>
            </a:r>
            <a:r>
              <a:rPr lang="ko-KR" altLang="en-US" sz="2800" b="1" dirty="0"/>
              <a:t>양방향 </a:t>
            </a:r>
            <a:r>
              <a:rPr lang="en-US" altLang="ko-KR" sz="2800" b="1" dirty="0"/>
              <a:t>RNN </a:t>
            </a:r>
            <a:r>
              <a:rPr lang="ko-KR" altLang="en-US" sz="2800" b="1" dirty="0"/>
              <a:t>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5303AA-48E6-4D00-B8C7-7A49E68DF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10019"/>
            <a:ext cx="8596668" cy="45313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400" dirty="0"/>
              <a:t>RNN</a:t>
            </a:r>
            <a:r>
              <a:rPr lang="ko-KR" altLang="en-US" sz="2400" dirty="0"/>
              <a:t>은 순서가 있는 데이터를 입력으로 사용하므로 순서와 시간에 민감함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각 </a:t>
            </a:r>
            <a:r>
              <a:rPr lang="en-US" altLang="ko-KR" sz="2400" dirty="0"/>
              <a:t>RNN</a:t>
            </a:r>
            <a:r>
              <a:rPr lang="ko-KR" altLang="en-US" sz="2400" dirty="0"/>
              <a:t>을 </a:t>
            </a:r>
            <a:r>
              <a:rPr lang="ko-KR" altLang="en-US" sz="2400" dirty="0" err="1"/>
              <a:t>입력시퀀스를</a:t>
            </a:r>
            <a:r>
              <a:rPr lang="ko-KR" altLang="en-US" sz="2400" dirty="0"/>
              <a:t> 한 방향</a:t>
            </a:r>
            <a:r>
              <a:rPr lang="en-US" altLang="ko-KR" sz="2400" dirty="0"/>
              <a:t>(</a:t>
            </a:r>
            <a:r>
              <a:rPr lang="ko-KR" altLang="en-US" sz="2400" dirty="0"/>
              <a:t>시간 순서나 반대 순서</a:t>
            </a:r>
            <a:r>
              <a:rPr lang="en-US" altLang="ko-KR" sz="2400" dirty="0"/>
              <a:t>)</a:t>
            </a:r>
            <a:r>
              <a:rPr lang="ko-KR" altLang="en-US" sz="2400" dirty="0"/>
              <a:t>으로 처리한 후 각 표현을 합침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시퀀스를 양쪽 방향으로 처리하기 때문에 양방향 </a:t>
            </a:r>
            <a:r>
              <a:rPr lang="en-US" altLang="ko-KR" sz="2400" dirty="0"/>
              <a:t>RNN</a:t>
            </a:r>
            <a:r>
              <a:rPr lang="ko-KR" altLang="en-US" sz="2400" dirty="0"/>
              <a:t>은 단방향 </a:t>
            </a:r>
            <a:r>
              <a:rPr lang="en-US" altLang="ko-KR" sz="2400" dirty="0"/>
              <a:t>RNN</a:t>
            </a:r>
            <a:r>
              <a:rPr lang="ko-KR" altLang="en-US" sz="2400" dirty="0"/>
              <a:t>이 놓치기 쉬운 패턴을 감지 할 수 있음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입력 시퀀스를 시간 차원을 따라 거꾸로 생성하는 데이터 </a:t>
            </a:r>
            <a:r>
              <a:rPr lang="ko-KR" altLang="en-US" sz="2400" dirty="0" err="1"/>
              <a:t>제너레이터를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만듬</a:t>
            </a:r>
            <a:r>
              <a:rPr lang="en-US" altLang="ko-KR" sz="2400" dirty="0"/>
              <a:t>(</a:t>
            </a:r>
            <a:r>
              <a:rPr lang="ko-KR" altLang="en-US" sz="2400" dirty="0" err="1"/>
              <a:t>제너레이터</a:t>
            </a:r>
            <a:r>
              <a:rPr lang="ko-KR" altLang="en-US" sz="2400" dirty="0"/>
              <a:t> 함수의 마지막 줄을 </a:t>
            </a:r>
            <a:r>
              <a:rPr lang="en-US" altLang="ko-KR" sz="2400" dirty="0"/>
              <a:t>yield samples[:,::-1,:], targets</a:t>
            </a:r>
            <a:r>
              <a:rPr lang="ko-KR" altLang="en-US" sz="2400" dirty="0"/>
              <a:t>로 바꿈</a:t>
            </a:r>
            <a:r>
              <a:rPr lang="en-US" altLang="ko-KR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8515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6BEF64-2B88-4F02-A163-EACA170B4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158" y="718482"/>
            <a:ext cx="8596668" cy="741028"/>
          </a:xfrm>
        </p:spPr>
        <p:txBody>
          <a:bodyPr>
            <a:noAutofit/>
          </a:bodyPr>
          <a:lstStyle/>
          <a:p>
            <a:r>
              <a:rPr lang="en-US" altLang="ko-KR" sz="2400" b="1" dirty="0"/>
              <a:t>6.3.8 </a:t>
            </a:r>
            <a:r>
              <a:rPr lang="ko-KR" altLang="en-US" sz="2400" b="1" dirty="0"/>
              <a:t>양방향 </a:t>
            </a:r>
            <a:r>
              <a:rPr lang="en-US" altLang="ko-KR" sz="2400" b="1" dirty="0"/>
              <a:t>RNN </a:t>
            </a:r>
            <a:r>
              <a:rPr lang="ko-KR" altLang="en-US" sz="2400" b="1" dirty="0"/>
              <a:t>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5303AA-48E6-4D00-B8C7-7A49E68DF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5264" y="1261358"/>
            <a:ext cx="3783098" cy="50777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800" dirty="0"/>
              <a:t>양방향 </a:t>
            </a:r>
            <a:r>
              <a:rPr lang="en-US" altLang="ko-KR" sz="1800" dirty="0"/>
              <a:t>LSTM</a:t>
            </a:r>
            <a:r>
              <a:rPr lang="ko-KR" altLang="en-US" sz="1800" dirty="0"/>
              <a:t>을 훈련시키면 조금 더 일찍 과대적합이 </a:t>
            </a:r>
            <a:r>
              <a:rPr lang="ko-KR" altLang="en-US" sz="1800" dirty="0" err="1"/>
              <a:t>일어남</a:t>
            </a: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ko-KR" altLang="en-US" sz="1800" dirty="0"/>
              <a:t>양방향 순환 층이 단방향 </a:t>
            </a:r>
            <a:r>
              <a:rPr lang="en-US" altLang="ko-KR" sz="1800" dirty="0"/>
              <a:t>LSTM</a:t>
            </a:r>
            <a:r>
              <a:rPr lang="ko-KR" altLang="en-US" sz="1800" dirty="0"/>
              <a:t>보다 모델 파라미터가 </a:t>
            </a:r>
            <a:r>
              <a:rPr lang="en-US" altLang="ko-KR" sz="1800" dirty="0"/>
              <a:t>2</a:t>
            </a:r>
            <a:r>
              <a:rPr lang="ko-KR" altLang="en-US" sz="1800" dirty="0"/>
              <a:t>배 더 많기 때문</a:t>
            </a: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ko-KR" altLang="en-US" sz="1800" dirty="0"/>
              <a:t>양방향 </a:t>
            </a:r>
            <a:r>
              <a:rPr lang="en-US" altLang="ko-KR" sz="1800" dirty="0"/>
              <a:t>GRU</a:t>
            </a:r>
            <a:r>
              <a:rPr lang="ko-KR" altLang="en-US" sz="1800" dirty="0"/>
              <a:t>를 훈련시키면 일반 </a:t>
            </a:r>
            <a:r>
              <a:rPr lang="en-US" altLang="ko-KR" sz="1800" dirty="0"/>
              <a:t>GRU</a:t>
            </a:r>
            <a:r>
              <a:rPr lang="ko-KR" altLang="en-US" sz="1800" dirty="0"/>
              <a:t>층과 비슷한 성능을 보임</a:t>
            </a: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ko-KR" altLang="en-US" sz="1800" dirty="0"/>
              <a:t>모든 예측 성능은 시간 순서대로 처리하는 네트워크의 절반에서 옴</a:t>
            </a: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ko-KR" altLang="en-US" sz="1800" dirty="0"/>
              <a:t>시간 반대 순서로 처리하는 절반은 이런 작업에 성능이 매우 좋지 않기 때문</a:t>
            </a:r>
            <a:r>
              <a:rPr lang="en-US" altLang="ko-KR" sz="1800" dirty="0"/>
              <a:t>(</a:t>
            </a:r>
            <a:r>
              <a:rPr lang="ko-KR" altLang="en-US" sz="1800" dirty="0"/>
              <a:t>최근 정보가 오래 전 정보보다 훨씬 더 중요</a:t>
            </a:r>
            <a:r>
              <a:rPr lang="en-US" altLang="ko-KR" sz="1800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42C4A7-DB72-45C2-81E6-BFB907C9C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58" y="1261359"/>
            <a:ext cx="5963482" cy="16560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492E785-9CA4-4DE3-B3DE-6C14496E3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58" y="3262098"/>
            <a:ext cx="5830114" cy="279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9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6BEF64-2B88-4F02-A163-EACA170B4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768991"/>
            <a:ext cx="8596668" cy="741028"/>
          </a:xfrm>
        </p:spPr>
        <p:txBody>
          <a:bodyPr>
            <a:noAutofit/>
          </a:bodyPr>
          <a:lstStyle/>
          <a:p>
            <a:r>
              <a:rPr lang="en-US" altLang="ko-KR" sz="2800" b="1" dirty="0"/>
              <a:t>6.3.9 </a:t>
            </a:r>
            <a:r>
              <a:rPr lang="ko-KR" altLang="en-US" sz="2800" b="1" dirty="0"/>
              <a:t>더 나아가서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5303AA-48E6-4D00-B8C7-7A49E68DF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10019"/>
            <a:ext cx="8596668" cy="45313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dirty="0" err="1"/>
              <a:t>스태킹한</a:t>
            </a:r>
            <a:r>
              <a:rPr lang="ko-KR" altLang="en-US" sz="2400" dirty="0"/>
              <a:t> 각 순환 층의 유닛 수를 조정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en-US" altLang="ko-KR" sz="2400" dirty="0"/>
              <a:t>RMSprop </a:t>
            </a:r>
            <a:r>
              <a:rPr lang="ko-KR" altLang="en-US" sz="2400" dirty="0" err="1"/>
              <a:t>옵티마이저가</a:t>
            </a:r>
            <a:r>
              <a:rPr lang="ko-KR" altLang="en-US" sz="2400" dirty="0"/>
              <a:t> 사용한 </a:t>
            </a:r>
            <a:r>
              <a:rPr lang="ko-KR" altLang="en-US" sz="2400" dirty="0" err="1"/>
              <a:t>학습률을</a:t>
            </a:r>
            <a:r>
              <a:rPr lang="ko-KR" altLang="en-US" sz="2400" dirty="0"/>
              <a:t> 조정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en-US" altLang="ko-KR" sz="2400" dirty="0"/>
              <a:t>GRU </a:t>
            </a:r>
            <a:r>
              <a:rPr lang="ko-KR" altLang="en-US" sz="2400" dirty="0"/>
              <a:t>대신 </a:t>
            </a:r>
            <a:r>
              <a:rPr lang="en-US" altLang="ko-KR" sz="2400" dirty="0"/>
              <a:t>LSTM</a:t>
            </a:r>
            <a:r>
              <a:rPr lang="ko-KR" altLang="en-US" sz="2400" dirty="0"/>
              <a:t> 층 사용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순환 층 위에 용량이 큰 완전 연결된 회귀 층 사용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최종적으로 최선의 모델을 테스트 세트에서 확인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28803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6BEF64-2B88-4F02-A163-EACA170B4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768991"/>
            <a:ext cx="8596668" cy="741028"/>
          </a:xfrm>
        </p:spPr>
        <p:txBody>
          <a:bodyPr>
            <a:noAutofit/>
          </a:bodyPr>
          <a:lstStyle/>
          <a:p>
            <a:r>
              <a:rPr lang="en-US" altLang="ko-KR" sz="2400" b="1" dirty="0"/>
              <a:t>6.3.10 </a:t>
            </a:r>
            <a:r>
              <a:rPr lang="ko-KR" altLang="en-US" sz="2400" b="1" dirty="0"/>
              <a:t>정리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5303AA-48E6-4D00-B8C7-7A49E68DF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10019"/>
            <a:ext cx="8596668" cy="45313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800" dirty="0"/>
              <a:t>새로운 문제를 해결할 때 선택한 지표에서 상식 수준의 기준점을 설정하는 것이 좋음</a:t>
            </a:r>
            <a:r>
              <a:rPr lang="en-US" altLang="ko-KR" sz="1800" dirty="0"/>
              <a:t>. </a:t>
            </a:r>
            <a:r>
              <a:rPr lang="ko-KR" altLang="en-US" sz="1800" dirty="0"/>
              <a:t>기준점을 가지고 있지 않으면 실제로 향상되었는지 알 수 없기 때문</a:t>
            </a: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ko-KR" altLang="en-US" sz="1800" dirty="0"/>
              <a:t>계산 비용을 추가할지 판단하기 위해서 비용이 비싼 모델 전에 간단한 모델을 시도</a:t>
            </a: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ko-KR" altLang="en-US" sz="1800" dirty="0"/>
              <a:t>시간 순서가 중요한 데이터가 있다면 순환 층이 적합</a:t>
            </a:r>
            <a:r>
              <a:rPr lang="en-US" altLang="ko-KR" sz="18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800" dirty="0"/>
              <a:t>순환 네트워크에 </a:t>
            </a:r>
            <a:r>
              <a:rPr lang="ko-KR" altLang="en-US" sz="1800" dirty="0" err="1"/>
              <a:t>드롭아웃을</a:t>
            </a:r>
            <a:r>
              <a:rPr lang="ko-KR" altLang="en-US" sz="1800" dirty="0"/>
              <a:t> 사용하려면 타임스텝 동안 일정한 </a:t>
            </a:r>
            <a:r>
              <a:rPr lang="ko-KR" altLang="en-US" sz="1800" dirty="0" err="1"/>
              <a:t>드롭아웃</a:t>
            </a:r>
            <a:r>
              <a:rPr lang="ko-KR" altLang="en-US" sz="1800" dirty="0"/>
              <a:t> 마스크와 순환 </a:t>
            </a:r>
            <a:r>
              <a:rPr lang="ko-KR" altLang="en-US" sz="1800" dirty="0" err="1"/>
              <a:t>드롭아웃</a:t>
            </a:r>
            <a:r>
              <a:rPr lang="ko-KR" altLang="en-US" sz="1800" dirty="0"/>
              <a:t> 마스크를 사용해야 함</a:t>
            </a: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ko-KR" altLang="en-US" sz="1800" dirty="0" err="1"/>
              <a:t>스태킹</a:t>
            </a:r>
            <a:r>
              <a:rPr lang="ko-KR" altLang="en-US" sz="1800" dirty="0"/>
              <a:t> </a:t>
            </a:r>
            <a:r>
              <a:rPr lang="en-US" altLang="ko-KR" sz="1800" dirty="0"/>
              <a:t>RNN</a:t>
            </a:r>
            <a:r>
              <a:rPr lang="ko-KR" altLang="en-US" sz="1800" dirty="0"/>
              <a:t>은 단일 </a:t>
            </a:r>
            <a:r>
              <a:rPr lang="en-US" altLang="ko-KR" sz="1800" dirty="0"/>
              <a:t>RNN</a:t>
            </a:r>
            <a:r>
              <a:rPr lang="ko-KR" altLang="en-US" sz="1800" dirty="0"/>
              <a:t>층보다 더 강력한 표현 능력을 제공하지만 계산 비용이 많이 들음</a:t>
            </a: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ko-KR" altLang="en-US" sz="1800" dirty="0"/>
              <a:t>양쪽 방향으로 시퀀스를 바라보는 양방향 </a:t>
            </a:r>
            <a:r>
              <a:rPr lang="en-US" altLang="ko-KR" sz="1800" dirty="0"/>
              <a:t>RNN</a:t>
            </a:r>
            <a:r>
              <a:rPr lang="ko-KR" altLang="en-US" sz="1800" dirty="0"/>
              <a:t>은 자연어 처리 문제에 유용하지만 최근 정보가 오래된 것보다 의미 있는 시퀀스 데이터에는 잘 작동하지 않음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57374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AE3EB5-4535-404F-BB67-80F86CBA01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102" y="960594"/>
            <a:ext cx="5828114" cy="4936812"/>
          </a:xfrm>
        </p:spPr>
        <p:txBody>
          <a:bodyPr anchor="ctr">
            <a:normAutofit/>
          </a:bodyPr>
          <a:lstStyle/>
          <a:p>
            <a:pPr algn="r"/>
            <a:r>
              <a:rPr lang="en-US" altLang="ko-KR" b="1" i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6.4 1D CNN</a:t>
            </a:r>
            <a:br>
              <a:rPr lang="en-US" altLang="ko-KR" b="1" i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945C954-74B4-41E1-87AA-171E8EF5B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56904" y="1390649"/>
            <a:ext cx="3019423" cy="4076700"/>
          </a:xfrm>
        </p:spPr>
        <p:txBody>
          <a:bodyPr anchor="ctr">
            <a:normAutofit/>
          </a:bodyPr>
          <a:lstStyle/>
          <a:p>
            <a:r>
              <a:rPr lang="en-US" altLang="ko-KR" b="1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1D Convolutional Neural Networks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04010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EAD0D1-4DEE-4EC4-80C4-FDB520B9F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978366"/>
            <a:ext cx="10691265" cy="1371030"/>
          </a:xfrm>
        </p:spPr>
        <p:txBody>
          <a:bodyPr/>
          <a:lstStyle/>
          <a:p>
            <a:r>
              <a:rPr lang="en-US" altLang="ko-KR" b="1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2D </a:t>
            </a:r>
            <a:r>
              <a:rPr lang="ko-KR" altLang="en-US" b="1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합성곱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(2D Convolutions)</a:t>
            </a:r>
            <a:br>
              <a:rPr lang="en-US" altLang="ko-KR" b="1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2CB723-0342-459F-AC35-B45952E128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96365" y="2349396"/>
            <a:ext cx="11495635" cy="31393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2D 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합성곱은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합성곱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연산을 통해서 이미지의 특징을 추출하는 역할을 합니다. </a:t>
            </a:r>
            <a:endParaRPr kumimoji="0" lang="en-US" altLang="ko-KR" sz="18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합성곱은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영어로 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컨볼루션이라고도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불리는데, </a:t>
            </a:r>
            <a:endParaRPr kumimoji="0" lang="en-US" altLang="ko-KR" sz="18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커널(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kernel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 또는 필터(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filter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)라는 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thJax_Math-italic"/>
              </a:rPr>
              <a:t>n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thJax_Main"/>
              </a:rPr>
              <a:t>×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thJax_Math-italic"/>
              </a:rPr>
              <a:t>m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n×m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크기의 행렬로</a:t>
            </a:r>
            <a:endParaRPr kumimoji="0" lang="en-US" altLang="ko-KR" sz="18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STIXGeneral"/>
              </a:rPr>
              <a:t>높이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thJax_Main"/>
              </a:rPr>
              <a:t>(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thJax_Math-italic"/>
              </a:rPr>
              <a:t>height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thJax_Main"/>
              </a:rPr>
              <a:t>)×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STIXGeneral"/>
              </a:rPr>
              <a:t>너비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thJax_Main"/>
              </a:rPr>
              <a:t>(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thJax_Math-italic"/>
              </a:rPr>
              <a:t>width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thJax_Main"/>
              </a:rPr>
              <a:t>)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높이(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height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)×너비(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width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 크기의 이미지를 처음부터 끝까지 겹치며 훑으면서</a:t>
            </a:r>
            <a:endParaRPr kumimoji="0" lang="en-US" altLang="ko-KR" sz="18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thJax_Math-italic"/>
              </a:rPr>
              <a:t>n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thJax_Main"/>
              </a:rPr>
              <a:t>×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MathJax_Math-italic"/>
              </a:rPr>
              <a:t>m</a:t>
            </a:r>
            <a:r>
              <a:rPr kumimoji="0" lang="ko-KR" altLang="ko-KR" sz="18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n×m크기의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겹쳐지는 부분의 각 이미지와 커널의 원소의 값을 곱해서 </a:t>
            </a:r>
            <a:endParaRPr kumimoji="0" lang="en-US" altLang="ko-KR" sz="18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모두 더한 값을 출력으로 하는 것을 말합니다.</a:t>
            </a:r>
            <a:r>
              <a:rPr kumimoji="0" lang="ko-KR" altLang="ko-K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60866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0A00476D-D15F-4E8F-B4EC-101532BF745D}"/>
              </a:ext>
            </a:extLst>
          </p:cNvPr>
          <p:cNvSpPr txBox="1"/>
          <p:nvPr/>
        </p:nvSpPr>
        <p:spPr>
          <a:xfrm>
            <a:off x="695325" y="2710035"/>
            <a:ext cx="3587668" cy="3500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b="0" i="0">
                <a:effectLst/>
              </a:rPr>
              <a:t>(1×1) + (2×0) + (3×1) + (2×1) + (1×0) + (0×1) + (3×0) + (0×1) + (1×0) = 6</a:t>
            </a:r>
            <a:endParaRPr lang="en-US" altLang="ko-KR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034051F-935F-459A-A55E-08D68C712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892980"/>
            <a:ext cx="6515100" cy="307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701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80" y="233639"/>
            <a:ext cx="11126771" cy="625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10633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B2BAF6F-E417-4FBA-95B4-3EB0EA9B848F}"/>
              </a:ext>
            </a:extLst>
          </p:cNvPr>
          <p:cNvSpPr txBox="1"/>
          <p:nvPr/>
        </p:nvSpPr>
        <p:spPr>
          <a:xfrm>
            <a:off x="695325" y="2710035"/>
            <a:ext cx="3587668" cy="3500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</a:rPr>
              <a:t>(2×1) + (3×0) + (4×1) + (1×1) + (0×0) + (1×1) + (0×0) + (1×1) + (1×0) = 9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A9AC15-C0A2-48BB-A6BE-DD3B10E1D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883172"/>
            <a:ext cx="6515100" cy="309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943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ED62082-7EFE-45A0-905D-A87FE72E3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308" y="1716258"/>
            <a:ext cx="4768581" cy="36294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F0E417F-3A5E-4627-8CDF-42CF4334E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432" y="1814732"/>
            <a:ext cx="4977544" cy="374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1033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30FD7B-7EBB-4D2B-8D10-62D4B0BB6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1D </a:t>
            </a:r>
            <a:r>
              <a:rPr lang="ko-KR" altLang="en-US" b="1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합성곱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(1D Convolutions)</a:t>
            </a:r>
            <a:br>
              <a:rPr lang="en-US" altLang="ko-KR" b="1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B984B2-3ACA-4A8E-99C1-8879BCEFD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i="0" dirty="0">
                <a:solidFill>
                  <a:srgbClr val="20212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필터가 움직이는 방향이 한 방향이면 </a:t>
            </a:r>
            <a:r>
              <a:rPr lang="en-US" altLang="ko-KR" i="0" dirty="0">
                <a:solidFill>
                  <a:srgbClr val="20212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1D-CNN</a:t>
            </a:r>
            <a:r>
              <a:rPr lang="ko-KR" altLang="en-US" dirty="0">
                <a:solidFill>
                  <a:srgbClr val="2021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이라 합니다</a:t>
            </a:r>
            <a:r>
              <a:rPr lang="en-US" altLang="ko-KR" dirty="0">
                <a:solidFill>
                  <a:srgbClr val="20212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7474A5-953B-480D-9871-D83A6C908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975" y="2124075"/>
            <a:ext cx="3210658" cy="296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563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6348BB1-AD80-474D-90BB-5FC9E956C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372" y="3576590"/>
            <a:ext cx="5170058" cy="25534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EB62CA9-232C-45CE-B0CD-CC5ADED60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91" y="3576590"/>
            <a:ext cx="5125898" cy="23982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B7F9C31-5B2C-4B4B-9168-F3A1EE666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111" y="883136"/>
            <a:ext cx="4942124" cy="25458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8CEB495-3549-448B-8624-8679E61950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987" y="883136"/>
            <a:ext cx="4953963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54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C92CF1-495B-40A9-97F9-C6B97EE7E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b="1" i="0">
                <a:effectLst/>
              </a:rPr>
              <a:t>1D </a:t>
            </a:r>
            <a:r>
              <a:rPr lang="ko-KR" altLang="en-US" b="1" i="0">
                <a:effectLst/>
              </a:rPr>
              <a:t>컨브넷</a:t>
            </a:r>
            <a:r>
              <a:rPr lang="en-US" altLang="ko-KR" b="1" i="0">
                <a:effectLst/>
              </a:rPr>
              <a:t> </a:t>
            </a:r>
            <a:r>
              <a:rPr lang="ko-KR" altLang="en-US" b="1" i="0">
                <a:effectLst/>
              </a:rPr>
              <a:t>구현</a:t>
            </a:r>
            <a:br>
              <a:rPr lang="ko-KR" altLang="en-US" b="1" i="0">
                <a:effectLst/>
              </a:rPr>
            </a:br>
            <a:endParaRPr lang="en-US" altLang="ko-KR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AD0706-9560-47C1-897B-C7ABCC348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034" y="1572264"/>
            <a:ext cx="6896746" cy="287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5228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C92CF1-495B-40A9-97F9-C6B97EE7E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b="1" i="0">
                <a:effectLst/>
              </a:rPr>
              <a:t>1D </a:t>
            </a:r>
            <a:r>
              <a:rPr lang="ko-KR" altLang="en-US" b="1" i="0">
                <a:effectLst/>
              </a:rPr>
              <a:t>컨브넷</a:t>
            </a:r>
            <a:r>
              <a:rPr lang="en-US" altLang="ko-KR" b="1" i="0">
                <a:effectLst/>
              </a:rPr>
              <a:t> </a:t>
            </a:r>
            <a:r>
              <a:rPr lang="ko-KR" altLang="en-US" b="1" i="0">
                <a:effectLst/>
              </a:rPr>
              <a:t>구현</a:t>
            </a:r>
            <a:br>
              <a:rPr lang="ko-KR" altLang="en-US" b="1" i="0">
                <a:effectLst/>
              </a:rPr>
            </a:br>
            <a:endParaRPr lang="en-US" altLang="ko-KR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4B7B8B37-D8AE-4D77-8ECC-473492777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975321"/>
            <a:ext cx="7353299" cy="490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7838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E7AAC9-A664-4079-9E9F-6D12826D4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b="1" dirty="0"/>
              <a:t>정확도 와 </a:t>
            </a:r>
            <a:r>
              <a:rPr lang="ko-KR" altLang="en-US" b="1" dirty="0" err="1"/>
              <a:t>오차값</a:t>
            </a:r>
            <a:r>
              <a:rPr lang="en-US" altLang="ko-KR" b="1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4DBB86-0965-47ED-9620-A2628A102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125" y="732581"/>
            <a:ext cx="4287582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3493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FC3AA3-34A4-4CDA-8F52-83FF13A82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b="1" i="0" dirty="0">
                <a:effectLst/>
              </a:rPr>
              <a:t>CNN</a:t>
            </a:r>
            <a:r>
              <a:rPr lang="ko-KR" altLang="en-US" b="1" i="0" dirty="0">
                <a:effectLst/>
              </a:rPr>
              <a:t>과 </a:t>
            </a:r>
            <a:r>
              <a:rPr lang="en-US" altLang="ko-KR" b="1" i="0" dirty="0">
                <a:effectLst/>
              </a:rPr>
              <a:t>RNN</a:t>
            </a:r>
            <a:r>
              <a:rPr lang="ko-KR" altLang="en-US" b="1" i="0" dirty="0">
                <a:effectLst/>
              </a:rPr>
              <a:t>을 연결하여 긴 시퀀스를 처리하기</a:t>
            </a:r>
            <a:br>
              <a:rPr lang="ko-KR" altLang="en-US" b="1" i="0" dirty="0">
                <a:effectLst/>
              </a:rPr>
            </a:br>
            <a:endParaRPr lang="en-US" altLang="ko-KR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D64C9705-9E01-4A76-B8EF-B65BBE2BD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247676"/>
            <a:ext cx="7353299" cy="436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659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11B849D4-7255-4F81-A335-C7BC56865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b="1" dirty="0" err="1"/>
              <a:t>오차값</a:t>
            </a:r>
            <a:br>
              <a:rPr lang="en-US" altLang="ko-KR" b="1" dirty="0"/>
            </a:br>
            <a:br>
              <a:rPr lang="en-US" altLang="ko-KR" b="1" dirty="0"/>
            </a:br>
            <a:r>
              <a:rPr lang="ko-KR" altLang="en-US" sz="3200" b="1" dirty="0">
                <a:solidFill>
                  <a:srgbClr val="FF0000"/>
                </a:solidFill>
              </a:rPr>
              <a:t>효율 </a:t>
            </a:r>
            <a:r>
              <a:rPr lang="en-US" altLang="ko-KR" sz="3200" b="1" dirty="0">
                <a:solidFill>
                  <a:srgbClr val="FF0000"/>
                </a:solidFill>
              </a:rPr>
              <a:t>x</a:t>
            </a:r>
            <a:r>
              <a:rPr lang="en-US" altLang="ko-KR" sz="3200" b="1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1FFF78-EFB9-403D-B92A-32758094C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064840"/>
            <a:ext cx="7353299" cy="472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8511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6DAC25-F004-49C1-99EC-4E6B8C388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b="1" dirty="0"/>
              <a:t>1d </a:t>
            </a:r>
            <a:r>
              <a:rPr lang="ko-KR" altLang="en-US" b="1" dirty="0" err="1"/>
              <a:t>합성곱과</a:t>
            </a:r>
            <a:r>
              <a:rPr lang="en-US" altLang="ko-KR" b="1" dirty="0"/>
              <a:t> </a:t>
            </a:r>
            <a:r>
              <a:rPr lang="en-US" altLang="ko-KR" b="1" dirty="0" err="1"/>
              <a:t>gru</a:t>
            </a:r>
            <a:r>
              <a:rPr lang="en-US" altLang="ko-KR" b="1" dirty="0"/>
              <a:t> </a:t>
            </a:r>
            <a:r>
              <a:rPr lang="ko-KR" altLang="en-US" b="1" dirty="0"/>
              <a:t>층 연결한 모델 </a:t>
            </a:r>
            <a:r>
              <a:rPr lang="en-US" altLang="ko-KR" b="1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5F097E-EC25-4D35-BAD1-8AEECD7C6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1" y="1204475"/>
            <a:ext cx="7353299" cy="4449054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9FED4A2-146E-41A6-A33A-454E02E138B1}"/>
              </a:ext>
            </a:extLst>
          </p:cNvPr>
          <p:cNvSpPr/>
          <p:nvPr/>
        </p:nvSpPr>
        <p:spPr>
          <a:xfrm>
            <a:off x="3890075" y="2520177"/>
            <a:ext cx="6971213" cy="28993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49995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LightSeedLeftStep">
      <a:dk1>
        <a:srgbClr val="000000"/>
      </a:dk1>
      <a:lt1>
        <a:srgbClr val="FFFFFF"/>
      </a:lt1>
      <a:dk2>
        <a:srgbClr val="213B37"/>
      </a:dk2>
      <a:lt2>
        <a:srgbClr val="E8E6E2"/>
      </a:lt2>
      <a:accent1>
        <a:srgbClr val="8BA3D1"/>
      </a:accent1>
      <a:accent2>
        <a:srgbClr val="68ADC3"/>
      </a:accent2>
      <a:accent3>
        <a:srgbClr val="73ADA3"/>
      </a:accent3>
      <a:accent4>
        <a:srgbClr val="65B184"/>
      </a:accent4>
      <a:accent5>
        <a:srgbClr val="70B36F"/>
      </a:accent5>
      <a:accent6>
        <a:srgbClr val="83AF64"/>
      </a:accent6>
      <a:hlink>
        <a:srgbClr val="948059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3458</Words>
  <Application>Microsoft Office PowerPoint</Application>
  <PresentationFormat>와이드스크린</PresentationFormat>
  <Paragraphs>467</Paragraphs>
  <Slides>102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102</vt:i4>
      </vt:variant>
    </vt:vector>
  </HeadingPairs>
  <TitlesOfParts>
    <vt:vector size="114" baseType="lpstr">
      <vt:lpstr>-apple-system</vt:lpstr>
      <vt:lpstr>HY견고딕</vt:lpstr>
      <vt:lpstr>HY울릉도M</vt:lpstr>
      <vt:lpstr>Malgun Gothic</vt:lpstr>
      <vt:lpstr>Malgun Gothic</vt:lpstr>
      <vt:lpstr>Arial</vt:lpstr>
      <vt:lpstr>Calisto MT</vt:lpstr>
      <vt:lpstr>Cambria Math</vt:lpstr>
      <vt:lpstr>Univers Condensed</vt:lpstr>
      <vt:lpstr>Wingdings</vt:lpstr>
      <vt:lpstr>Wingdings 3</vt:lpstr>
      <vt:lpstr>ChronicleVTI</vt:lpstr>
      <vt:lpstr>5장 컴퓨터 비전을 위한 딥러닝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5.3 사전 훈련된 컨브넷 사용하기</vt:lpstr>
      <vt:lpstr>5.3.1 특성 추출</vt:lpstr>
      <vt:lpstr>5.3.1 특성 추출</vt:lpstr>
      <vt:lpstr>5.3.1 특성 추출</vt:lpstr>
      <vt:lpstr>5.3.1 특성 추출</vt:lpstr>
      <vt:lpstr>5.3.1 특성 추출</vt:lpstr>
      <vt:lpstr>5.3.1 특성 추출</vt:lpstr>
      <vt:lpstr>5.3.1 특성 추출</vt:lpstr>
      <vt:lpstr>5.3.1 특성 추출</vt:lpstr>
      <vt:lpstr>5.3.1 특성 추출</vt:lpstr>
      <vt:lpstr>5.3.2 미세 조정</vt:lpstr>
      <vt:lpstr>5.3.2 미세 조정</vt:lpstr>
      <vt:lpstr>5.3.2 미세 조정</vt:lpstr>
      <vt:lpstr>5.3.2 미세 조정</vt:lpstr>
      <vt:lpstr>5.3.3 정리</vt:lpstr>
      <vt:lpstr>5.4 컨브넷 학습 시각화</vt:lpstr>
      <vt:lpstr>5.4.1 중간층의 활성화 시각화하기</vt:lpstr>
      <vt:lpstr>5.4.1 중간층의 활성화 시각화하기</vt:lpstr>
      <vt:lpstr>5.4.1 중간층의 활성화 시각화하기</vt:lpstr>
      <vt:lpstr>5.4.1 중간층의 활성화 시각화하기</vt:lpstr>
      <vt:lpstr>5.4.1 중간층의 활성화 시각화하기</vt:lpstr>
      <vt:lpstr>5.4.1 중간층의 활성화 시각화하기</vt:lpstr>
      <vt:lpstr>5.4.1 중간층의 활성화 시각화하기</vt:lpstr>
      <vt:lpstr>5.4.1 중간층의 활성화 시각화하기</vt:lpstr>
      <vt:lpstr>5.4.2 컨브넷 필터 시각화하기</vt:lpstr>
      <vt:lpstr>5.4.2 컨브넷 필터 시각화하기</vt:lpstr>
      <vt:lpstr>5.4.2 컨브넷 필터 시각화하기</vt:lpstr>
      <vt:lpstr>5.4.2 컨브넷 필터 시각화하기</vt:lpstr>
      <vt:lpstr>5.4.2 컨브넷 필터 시각화하기</vt:lpstr>
      <vt:lpstr>5.4.2 컨브넷 필터 시각화하기</vt:lpstr>
      <vt:lpstr>5.4.3 클래스 활성화의 히트맵 시각화하기</vt:lpstr>
      <vt:lpstr>5.4.3 클래스 활성화의 히트맵 시각화하기</vt:lpstr>
      <vt:lpstr>5.4.3 클래스 활성화의 히트맵 시각화하기</vt:lpstr>
      <vt:lpstr>5.4.3 클래스 활성화의 히트맵 시각화하기</vt:lpstr>
      <vt:lpstr>5.5 요약</vt:lpstr>
      <vt:lpstr>6장 텍스트와 시퀀스를 위한 딥러닝</vt:lpstr>
      <vt:lpstr>핵심 내용</vt:lpstr>
      <vt:lpstr>6.1 텍스트 데이터 다루기</vt:lpstr>
      <vt:lpstr>6.1.1 단어와 문자의 원-핫 인코딩</vt:lpstr>
      <vt:lpstr>6.1.1 단어와 문자의 원-핫 인코딩</vt:lpstr>
      <vt:lpstr>PowerPoint 프레젠테이션</vt:lpstr>
      <vt:lpstr>6.1.2 단어 임베딩 사용하기</vt:lpstr>
      <vt:lpstr>단어 임베딩을 만드는 2가지 방법</vt:lpstr>
      <vt:lpstr>6.2 순환 신경망(RNN) 이해하기</vt:lpstr>
      <vt:lpstr>6.2.1 케라스의 순환 층</vt:lpstr>
      <vt:lpstr>6.2.2 LSTM과 GRU 층 이해하기</vt:lpstr>
      <vt:lpstr>6.3 순환 신경망의 고급 사용법  </vt:lpstr>
      <vt:lpstr>6.3 순환 신경망의 고급 사용법</vt:lpstr>
      <vt:lpstr>6.3.1 기온 예측 문제</vt:lpstr>
      <vt:lpstr>6.3.1 기온 예측 문제</vt:lpstr>
      <vt:lpstr>6.3.1 기온 예측 문제</vt:lpstr>
      <vt:lpstr>6.3.1 기온 예측 문제</vt:lpstr>
      <vt:lpstr>6.3.2 데이터 준비</vt:lpstr>
      <vt:lpstr>6.3.2 데이터 준비</vt:lpstr>
      <vt:lpstr>6.3.2 데이터 준비</vt:lpstr>
      <vt:lpstr>6.3.3 상식 수준의 기준점</vt:lpstr>
      <vt:lpstr>6.3.3 상식 수준의 기준점</vt:lpstr>
      <vt:lpstr>6.3.4 기본적인 머신 러닝 방법</vt:lpstr>
      <vt:lpstr>6.3.4 기본적인 머신 러닝 방법</vt:lpstr>
      <vt:lpstr>6.3.5 첫 번째 순환 신경망</vt:lpstr>
      <vt:lpstr>6.3.5 첫 번째 순환 신경망</vt:lpstr>
      <vt:lpstr>6.3.6 과대적합을 감소하기 위해 순환 드롭아웃 사용하기</vt:lpstr>
      <vt:lpstr>6.3.6 과대적합을 감소하기 위해 순환 드롭아웃 사용하기</vt:lpstr>
      <vt:lpstr>6.3.7 스태킹 순환 층</vt:lpstr>
      <vt:lpstr>6.3.7 스태킹 순환 층</vt:lpstr>
      <vt:lpstr>6.3.8 양방향 RNN 사용하기</vt:lpstr>
      <vt:lpstr>6.3.8 양방향 RNN 사용하기</vt:lpstr>
      <vt:lpstr>6.3.9 더 나아가서</vt:lpstr>
      <vt:lpstr>6.3.10 정리</vt:lpstr>
      <vt:lpstr>6.4 1D CNN </vt:lpstr>
      <vt:lpstr>2D 합성곱(2D Convolutions) </vt:lpstr>
      <vt:lpstr>PowerPoint 프레젠테이션</vt:lpstr>
      <vt:lpstr>PowerPoint 프레젠테이션</vt:lpstr>
      <vt:lpstr>PowerPoint 프레젠테이션</vt:lpstr>
      <vt:lpstr>1D 합성곱(1D Convolutions) </vt:lpstr>
      <vt:lpstr>PowerPoint 프레젠테이션</vt:lpstr>
      <vt:lpstr>1D 컨브넷 구현 </vt:lpstr>
      <vt:lpstr>1D 컨브넷 구현 </vt:lpstr>
      <vt:lpstr>정확도 와 오차값 </vt:lpstr>
      <vt:lpstr>CNN과 RNN을 연결하여 긴 시퀀스를 처리하기 </vt:lpstr>
      <vt:lpstr>오차값  효율 x </vt:lpstr>
      <vt:lpstr>1d 합성곱과 gru 층 연결한 모델  </vt:lpstr>
      <vt:lpstr>오차값   효율 x   데이터 처리속도 약 2배 </vt:lpstr>
      <vt:lpstr>감사합니다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5장 컴퓨터 비전을 위한 딥러닝</dc:title>
  <dc:creator>배제현</dc:creator>
  <cp:lastModifiedBy>Jo Sihun</cp:lastModifiedBy>
  <cp:revision>3</cp:revision>
  <dcterms:created xsi:type="dcterms:W3CDTF">2021-01-07T08:10:00Z</dcterms:created>
  <dcterms:modified xsi:type="dcterms:W3CDTF">2021-01-08T10:53:34Z</dcterms:modified>
</cp:coreProperties>
</file>